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3" r:id="rId5"/>
    <p:sldId id="259" r:id="rId6"/>
    <p:sldId id="261" r:id="rId7"/>
    <p:sldId id="266" r:id="rId8"/>
    <p:sldId id="275" r:id="rId9"/>
    <p:sldId id="276"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wati\My%20Drive\20%20Research\21%20Cell%20Segmentation\multiclass_cell_seg\results\frame_tracking_results\graph\data_frame3%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wati\My%20Drive\20%20Research\21%20Cell%20Segmentation\multiclass_cell_seg\results\frame_tracking_results\graph\data_frame1%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wati\My%20Drive\20%20Research\21%20Cell%20Segmentation\multiclass_cell_seg\results\frame_tracking_results\graph\data_frame2%20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wati\My%20Drive\20%20Research\21%20Cell%20Segmentation\multiclass_cell_seg\results\frame_tracking_results\graph\data_frame5%20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wati\My%20Drive\20%20Research\21%20Cell%20Segmentation\excel_sheets\img_3\data_frame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wati\My%20Drive\20%20Research\21%20Cell%20Segmentation\excel_sheets\img_3\data_frame3.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wati\My%20Drive\20%20Research\21%20Cell%20Segmentation\excel_sheets\img_3\data_frame5.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wati\My%20Drive\20%20Research\21%20Cell%20Segmentation\excel_sheets\img_3\data_frame4.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Frame</a:t>
            </a:r>
            <a:r>
              <a:rPr lang="en-US" baseline="0" dirty="0"/>
              <a:t> 3</a:t>
            </a:r>
          </a:p>
          <a:p>
            <a:pPr>
              <a:defRPr/>
            </a:pPr>
            <a:endParaRPr lang="en-US" dirty="0"/>
          </a:p>
        </c:rich>
      </c:tx>
      <c:layout>
        <c:manualLayout>
          <c:xMode val="edge"/>
          <c:yMode val="edge"/>
          <c:x val="0.40555339012506503"/>
          <c:y val="0.198686775702612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281011363155355E-2"/>
          <c:y val="0.33219566643974657"/>
          <c:w val="0.88696736053633873"/>
          <c:h val="0.34928213525663432"/>
        </c:manualLayout>
      </c:layout>
      <c:barChart>
        <c:barDir val="col"/>
        <c:grouping val="clustered"/>
        <c:varyColors val="0"/>
        <c:ser>
          <c:idx val="0"/>
          <c:order val="0"/>
          <c:tx>
            <c:v>Estimated_Angel</c:v>
          </c:tx>
          <c:spPr>
            <a:solidFill>
              <a:schemeClr val="accent1"/>
            </a:solidFill>
            <a:ln>
              <a:noFill/>
            </a:ln>
            <a:effectLst/>
          </c:spPr>
          <c:invertIfNegative val="0"/>
          <c:val>
            <c:numRef>
              <c:f>'Sheet 1 - data_frame3'!$N$3:$N$11</c:f>
              <c:numCache>
                <c:formatCode>General</c:formatCode>
                <c:ptCount val="9"/>
                <c:pt idx="0">
                  <c:v>300.963756532074</c:v>
                </c:pt>
                <c:pt idx="1">
                  <c:v>75.963756532073504</c:v>
                </c:pt>
                <c:pt idx="2">
                  <c:v>333.43494882292202</c:v>
                </c:pt>
                <c:pt idx="3">
                  <c:v>15.2551187030578</c:v>
                </c:pt>
                <c:pt idx="4">
                  <c:v>346.42956561483902</c:v>
                </c:pt>
                <c:pt idx="5">
                  <c:v>291.80140948635199</c:v>
                </c:pt>
                <c:pt idx="6">
                  <c:v>53.972626614896399</c:v>
                </c:pt>
                <c:pt idx="7">
                  <c:v>24.775140568831901</c:v>
                </c:pt>
                <c:pt idx="8">
                  <c:v>23.9624889745782</c:v>
                </c:pt>
              </c:numCache>
            </c:numRef>
          </c:val>
          <c:extLst>
            <c:ext xmlns:c16="http://schemas.microsoft.com/office/drawing/2014/chart" uri="{C3380CC4-5D6E-409C-BE32-E72D297353CC}">
              <c16:uniqueId val="{00000000-62A2-4CE8-8224-EB840129BC83}"/>
            </c:ext>
          </c:extLst>
        </c:ser>
        <c:ser>
          <c:idx val="1"/>
          <c:order val="1"/>
          <c:tx>
            <c:v>Actual_Angel</c:v>
          </c:tx>
          <c:spPr>
            <a:solidFill>
              <a:schemeClr val="accent2"/>
            </a:solidFill>
            <a:ln>
              <a:noFill/>
            </a:ln>
            <a:effectLst/>
          </c:spPr>
          <c:invertIfNegative val="0"/>
          <c:val>
            <c:numRef>
              <c:f>'Sheet 1 - data_frame3'!$O$3:$O$11</c:f>
              <c:numCache>
                <c:formatCode>General</c:formatCode>
                <c:ptCount val="9"/>
                <c:pt idx="0">
                  <c:v>306.86989764584399</c:v>
                </c:pt>
                <c:pt idx="1">
                  <c:v>90</c:v>
                </c:pt>
                <c:pt idx="2">
                  <c:v>284.036243467926</c:v>
                </c:pt>
                <c:pt idx="3">
                  <c:v>63.434948822922003</c:v>
                </c:pt>
                <c:pt idx="4">
                  <c:v>341.56505117707798</c:v>
                </c:pt>
                <c:pt idx="5">
                  <c:v>293.96248897457798</c:v>
                </c:pt>
                <c:pt idx="6">
                  <c:v>45</c:v>
                </c:pt>
                <c:pt idx="7">
                  <c:v>77.471192290848506</c:v>
                </c:pt>
                <c:pt idx="8">
                  <c:v>0</c:v>
                </c:pt>
              </c:numCache>
            </c:numRef>
          </c:val>
          <c:extLst>
            <c:ext xmlns:c16="http://schemas.microsoft.com/office/drawing/2014/chart" uri="{C3380CC4-5D6E-409C-BE32-E72D297353CC}">
              <c16:uniqueId val="{00000001-62A2-4CE8-8224-EB840129BC83}"/>
            </c:ext>
          </c:extLst>
        </c:ser>
        <c:dLbls>
          <c:showLegendKey val="0"/>
          <c:showVal val="0"/>
          <c:showCatName val="0"/>
          <c:showSerName val="0"/>
          <c:showPercent val="0"/>
          <c:showBubbleSize val="0"/>
        </c:dLbls>
        <c:gapWidth val="219"/>
        <c:overlap val="-27"/>
        <c:axId val="40268672"/>
        <c:axId val="33533408"/>
      </c:barChart>
      <c:catAx>
        <c:axId val="4026867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33408"/>
        <c:crosses val="autoZero"/>
        <c:auto val="1"/>
        <c:lblAlgn val="ctr"/>
        <c:lblOffset val="100"/>
        <c:noMultiLvlLbl val="0"/>
      </c:catAx>
      <c:valAx>
        <c:axId val="33533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268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Frame</a:t>
            </a:r>
            <a:r>
              <a:rPr lang="en-US" baseline="0"/>
              <a:t> 1</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5795076832016426E-2"/>
          <c:y val="0.21856389255062125"/>
          <c:w val="0.87680669163317637"/>
          <c:h val="0.50993493329769812"/>
        </c:manualLayout>
      </c:layout>
      <c:barChart>
        <c:barDir val="col"/>
        <c:grouping val="clustered"/>
        <c:varyColors val="0"/>
        <c:ser>
          <c:idx val="0"/>
          <c:order val="0"/>
          <c:tx>
            <c:v>Estimated_Angel</c:v>
          </c:tx>
          <c:spPr>
            <a:solidFill>
              <a:schemeClr val="accent1"/>
            </a:solidFill>
            <a:ln>
              <a:noFill/>
            </a:ln>
            <a:effectLst/>
          </c:spPr>
          <c:invertIfNegative val="0"/>
          <c:val>
            <c:numRef>
              <c:f>'Sheet 1 - data_frame1'!$N$3:$N$10</c:f>
              <c:numCache>
                <c:formatCode>General</c:formatCode>
                <c:ptCount val="8"/>
                <c:pt idx="0">
                  <c:v>284.036243467926</c:v>
                </c:pt>
                <c:pt idx="1">
                  <c:v>57.264773727892397</c:v>
                </c:pt>
                <c:pt idx="2">
                  <c:v>299.05460409907698</c:v>
                </c:pt>
                <c:pt idx="3">
                  <c:v>50.906141113770502</c:v>
                </c:pt>
                <c:pt idx="4">
                  <c:v>38.990994042505498</c:v>
                </c:pt>
                <c:pt idx="5">
                  <c:v>304.99202019855898</c:v>
                </c:pt>
                <c:pt idx="6">
                  <c:v>1.8476102659946001</c:v>
                </c:pt>
                <c:pt idx="7">
                  <c:v>36.869897645843999</c:v>
                </c:pt>
              </c:numCache>
            </c:numRef>
          </c:val>
          <c:extLst>
            <c:ext xmlns:c16="http://schemas.microsoft.com/office/drawing/2014/chart" uri="{C3380CC4-5D6E-409C-BE32-E72D297353CC}">
              <c16:uniqueId val="{00000000-A347-45D9-9E3C-693E479D21C8}"/>
            </c:ext>
          </c:extLst>
        </c:ser>
        <c:ser>
          <c:idx val="1"/>
          <c:order val="1"/>
          <c:tx>
            <c:v>Actual_Angel</c:v>
          </c:tx>
          <c:spPr>
            <a:solidFill>
              <a:schemeClr val="accent2"/>
            </a:solidFill>
            <a:ln>
              <a:noFill/>
            </a:ln>
            <a:effectLst/>
          </c:spPr>
          <c:invertIfNegative val="0"/>
          <c:val>
            <c:numRef>
              <c:f>'Sheet 1 - data_frame1'!$O$3:$O$10</c:f>
              <c:numCache>
                <c:formatCode>General</c:formatCode>
                <c:ptCount val="8"/>
                <c:pt idx="0">
                  <c:v>285.94539590092302</c:v>
                </c:pt>
                <c:pt idx="1">
                  <c:v>57.528807709151501</c:v>
                </c:pt>
                <c:pt idx="2">
                  <c:v>281.30993247402</c:v>
                </c:pt>
                <c:pt idx="3">
                  <c:v>63.434948822922003</c:v>
                </c:pt>
                <c:pt idx="4">
                  <c:v>90</c:v>
                </c:pt>
                <c:pt idx="5">
                  <c:v>354.80557109226498</c:v>
                </c:pt>
                <c:pt idx="6">
                  <c:v>0</c:v>
                </c:pt>
                <c:pt idx="7">
                  <c:v>59.036243467926496</c:v>
                </c:pt>
              </c:numCache>
            </c:numRef>
          </c:val>
          <c:extLst>
            <c:ext xmlns:c16="http://schemas.microsoft.com/office/drawing/2014/chart" uri="{C3380CC4-5D6E-409C-BE32-E72D297353CC}">
              <c16:uniqueId val="{00000001-A347-45D9-9E3C-693E479D21C8}"/>
            </c:ext>
          </c:extLst>
        </c:ser>
        <c:dLbls>
          <c:showLegendKey val="0"/>
          <c:showVal val="0"/>
          <c:showCatName val="0"/>
          <c:showSerName val="0"/>
          <c:showPercent val="0"/>
          <c:showBubbleSize val="0"/>
        </c:dLbls>
        <c:gapWidth val="219"/>
        <c:overlap val="-27"/>
        <c:axId val="1660695439"/>
        <c:axId val="1485687135"/>
      </c:barChart>
      <c:catAx>
        <c:axId val="166069543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5687135"/>
        <c:crosses val="autoZero"/>
        <c:auto val="1"/>
        <c:lblAlgn val="ctr"/>
        <c:lblOffset val="100"/>
        <c:noMultiLvlLbl val="0"/>
      </c:catAx>
      <c:valAx>
        <c:axId val="1485687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06954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Frame</a:t>
            </a:r>
            <a:r>
              <a:rPr lang="en-US" baseline="0"/>
              <a:t> 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 1 - data_frame2'!$N$2</c:f>
              <c:strCache>
                <c:ptCount val="1"/>
                <c:pt idx="0">
                  <c:v>Estimated_Angle</c:v>
                </c:pt>
              </c:strCache>
            </c:strRef>
          </c:tx>
          <c:spPr>
            <a:solidFill>
              <a:schemeClr val="accent1"/>
            </a:solidFill>
            <a:ln>
              <a:noFill/>
            </a:ln>
            <a:effectLst/>
          </c:spPr>
          <c:invertIfNegative val="0"/>
          <c:val>
            <c:numRef>
              <c:f>'Sheet 1 - data_frame2'!$N$3:$N$11</c:f>
              <c:numCache>
                <c:formatCode>General</c:formatCode>
                <c:ptCount val="9"/>
                <c:pt idx="0">
                  <c:v>307.87498365109798</c:v>
                </c:pt>
                <c:pt idx="1">
                  <c:v>42.8789036033386</c:v>
                </c:pt>
                <c:pt idx="2">
                  <c:v>80.537677791974403</c:v>
                </c:pt>
                <c:pt idx="3">
                  <c:v>46.847610265994597</c:v>
                </c:pt>
                <c:pt idx="4">
                  <c:v>322.12501634890202</c:v>
                </c:pt>
                <c:pt idx="5">
                  <c:v>3.5763343749973502</c:v>
                </c:pt>
                <c:pt idx="6">
                  <c:v>36.869897645843999</c:v>
                </c:pt>
                <c:pt idx="7">
                  <c:v>343.705952543401</c:v>
                </c:pt>
                <c:pt idx="8">
                  <c:v>54.246112745563302</c:v>
                </c:pt>
              </c:numCache>
            </c:numRef>
          </c:val>
          <c:extLst>
            <c:ext xmlns:c16="http://schemas.microsoft.com/office/drawing/2014/chart" uri="{C3380CC4-5D6E-409C-BE32-E72D297353CC}">
              <c16:uniqueId val="{00000000-3407-4814-8B0E-3E9B2BF8EF26}"/>
            </c:ext>
          </c:extLst>
        </c:ser>
        <c:ser>
          <c:idx val="1"/>
          <c:order val="1"/>
          <c:tx>
            <c:strRef>
              <c:f>'Sheet 1 - data_frame2'!$O$2</c:f>
              <c:strCache>
                <c:ptCount val="1"/>
                <c:pt idx="0">
                  <c:v>Actual_Angle</c:v>
                </c:pt>
              </c:strCache>
            </c:strRef>
          </c:tx>
          <c:spPr>
            <a:solidFill>
              <a:schemeClr val="accent2"/>
            </a:solidFill>
            <a:ln>
              <a:noFill/>
            </a:ln>
            <a:effectLst/>
          </c:spPr>
          <c:invertIfNegative val="0"/>
          <c:val>
            <c:numRef>
              <c:f>'Sheet 1 - data_frame2'!$O$3:$O$11</c:f>
              <c:numCache>
                <c:formatCode>General</c:formatCode>
                <c:ptCount val="9"/>
                <c:pt idx="0">
                  <c:v>308.65980825409002</c:v>
                </c:pt>
                <c:pt idx="1">
                  <c:v>45</c:v>
                </c:pt>
                <c:pt idx="2">
                  <c:v>90</c:v>
                </c:pt>
                <c:pt idx="3">
                  <c:v>90</c:v>
                </c:pt>
                <c:pt idx="4">
                  <c:v>270</c:v>
                </c:pt>
                <c:pt idx="5">
                  <c:v>71.565051177078004</c:v>
                </c:pt>
                <c:pt idx="6">
                  <c:v>59.036243467926496</c:v>
                </c:pt>
                <c:pt idx="7">
                  <c:v>345.963756532074</c:v>
                </c:pt>
                <c:pt idx="8">
                  <c:v>90</c:v>
                </c:pt>
              </c:numCache>
            </c:numRef>
          </c:val>
          <c:extLst>
            <c:ext xmlns:c16="http://schemas.microsoft.com/office/drawing/2014/chart" uri="{C3380CC4-5D6E-409C-BE32-E72D297353CC}">
              <c16:uniqueId val="{00000001-3407-4814-8B0E-3E9B2BF8EF26}"/>
            </c:ext>
          </c:extLst>
        </c:ser>
        <c:dLbls>
          <c:showLegendKey val="0"/>
          <c:showVal val="0"/>
          <c:showCatName val="0"/>
          <c:showSerName val="0"/>
          <c:showPercent val="0"/>
          <c:showBubbleSize val="0"/>
        </c:dLbls>
        <c:gapWidth val="219"/>
        <c:overlap val="-27"/>
        <c:axId val="1976171744"/>
        <c:axId val="1976172224"/>
      </c:barChart>
      <c:catAx>
        <c:axId val="197617174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6172224"/>
        <c:crosses val="autoZero"/>
        <c:auto val="1"/>
        <c:lblAlgn val="ctr"/>
        <c:lblOffset val="100"/>
        <c:noMultiLvlLbl val="0"/>
      </c:catAx>
      <c:valAx>
        <c:axId val="1976172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6171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Frame</a:t>
            </a:r>
            <a:r>
              <a:rPr lang="en-US" baseline="0"/>
              <a:t> 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Estimated_Angle</c:v>
          </c:tx>
          <c:spPr>
            <a:solidFill>
              <a:schemeClr val="accent1"/>
            </a:solidFill>
            <a:ln>
              <a:noFill/>
            </a:ln>
            <a:effectLst/>
          </c:spPr>
          <c:invertIfNegative val="0"/>
          <c:val>
            <c:numRef>
              <c:f>'Sheet 1 - data_frame5'!$N$3:$N$12</c:f>
              <c:numCache>
                <c:formatCode>General</c:formatCode>
                <c:ptCount val="10"/>
                <c:pt idx="0">
                  <c:v>323.13010235415601</c:v>
                </c:pt>
                <c:pt idx="1">
                  <c:v>75.963756532073504</c:v>
                </c:pt>
                <c:pt idx="2">
                  <c:v>323.972626614896</c:v>
                </c:pt>
                <c:pt idx="3">
                  <c:v>321.842773412631</c:v>
                </c:pt>
                <c:pt idx="4">
                  <c:v>323.13010235415601</c:v>
                </c:pt>
                <c:pt idx="5">
                  <c:v>21.801409486351801</c:v>
                </c:pt>
                <c:pt idx="6">
                  <c:v>43.451842301021998</c:v>
                </c:pt>
                <c:pt idx="7">
                  <c:v>24.775140568831901</c:v>
                </c:pt>
                <c:pt idx="8">
                  <c:v>47.602562202499797</c:v>
                </c:pt>
                <c:pt idx="9">
                  <c:v>45</c:v>
                </c:pt>
              </c:numCache>
            </c:numRef>
          </c:val>
          <c:extLst>
            <c:ext xmlns:c16="http://schemas.microsoft.com/office/drawing/2014/chart" uri="{C3380CC4-5D6E-409C-BE32-E72D297353CC}">
              <c16:uniqueId val="{00000000-2510-427E-BC50-6D8AEFA09FB6}"/>
            </c:ext>
          </c:extLst>
        </c:ser>
        <c:ser>
          <c:idx val="1"/>
          <c:order val="1"/>
          <c:tx>
            <c:v>Actual_Angle</c:v>
          </c:tx>
          <c:spPr>
            <a:solidFill>
              <a:schemeClr val="accent2"/>
            </a:solidFill>
            <a:ln>
              <a:noFill/>
            </a:ln>
            <a:effectLst/>
          </c:spPr>
          <c:invertIfNegative val="0"/>
          <c:val>
            <c:numRef>
              <c:f>'Sheet 1 - data_frame5'!$O$3:$O$12</c:f>
              <c:numCache>
                <c:formatCode>General</c:formatCode>
                <c:ptCount val="10"/>
                <c:pt idx="0">
                  <c:v>296.56505117707798</c:v>
                </c:pt>
                <c:pt idx="1">
                  <c:v>56.309932474020201</c:v>
                </c:pt>
                <c:pt idx="2">
                  <c:v>270</c:v>
                </c:pt>
                <c:pt idx="3">
                  <c:v>315</c:v>
                </c:pt>
                <c:pt idx="4">
                  <c:v>326.30993247402</c:v>
                </c:pt>
                <c:pt idx="5">
                  <c:v>71.565051177078004</c:v>
                </c:pt>
                <c:pt idx="6">
                  <c:v>26.565051177078001</c:v>
                </c:pt>
                <c:pt idx="7">
                  <c:v>75.963756532073504</c:v>
                </c:pt>
                <c:pt idx="8">
                  <c:v>63.434948822922003</c:v>
                </c:pt>
                <c:pt idx="9">
                  <c:v>90</c:v>
                </c:pt>
              </c:numCache>
            </c:numRef>
          </c:val>
          <c:extLst>
            <c:ext xmlns:c16="http://schemas.microsoft.com/office/drawing/2014/chart" uri="{C3380CC4-5D6E-409C-BE32-E72D297353CC}">
              <c16:uniqueId val="{00000001-2510-427E-BC50-6D8AEFA09FB6}"/>
            </c:ext>
          </c:extLst>
        </c:ser>
        <c:dLbls>
          <c:showLegendKey val="0"/>
          <c:showVal val="0"/>
          <c:showCatName val="0"/>
          <c:showSerName val="0"/>
          <c:showPercent val="0"/>
          <c:showBubbleSize val="0"/>
        </c:dLbls>
        <c:gapWidth val="219"/>
        <c:overlap val="-27"/>
        <c:axId val="1663786192"/>
        <c:axId val="1663797232"/>
      </c:barChart>
      <c:catAx>
        <c:axId val="166378619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3797232"/>
        <c:crosses val="autoZero"/>
        <c:auto val="1"/>
        <c:lblAlgn val="ctr"/>
        <c:lblOffset val="100"/>
        <c:noMultiLvlLbl val="0"/>
      </c:catAx>
      <c:valAx>
        <c:axId val="166379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3786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Frame</a:t>
            </a:r>
            <a:r>
              <a:rPr lang="en-US" baseline="0"/>
              <a:t> 5</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Estimated_Angle</c:v>
          </c:tx>
          <c:spPr>
            <a:solidFill>
              <a:schemeClr val="accent1"/>
            </a:solidFill>
            <a:ln>
              <a:noFill/>
            </a:ln>
            <a:effectLst/>
          </c:spPr>
          <c:invertIfNegative val="0"/>
          <c:val>
            <c:numRef>
              <c:f>Sheet1!$J$2:$J$8</c:f>
              <c:numCache>
                <c:formatCode>General</c:formatCode>
                <c:ptCount val="7"/>
                <c:pt idx="0">
                  <c:v>271.27303002005669</c:v>
                </c:pt>
                <c:pt idx="1">
                  <c:v>295.6410058243053</c:v>
                </c:pt>
                <c:pt idx="2">
                  <c:v>69.863696571751873</c:v>
                </c:pt>
                <c:pt idx="3">
                  <c:v>348.69006752597983</c:v>
                </c:pt>
                <c:pt idx="4">
                  <c:v>320.19442890773479</c:v>
                </c:pt>
                <c:pt idx="5">
                  <c:v>280.61965527615507</c:v>
                </c:pt>
                <c:pt idx="6">
                  <c:v>48.434948822922003</c:v>
                </c:pt>
              </c:numCache>
            </c:numRef>
          </c:val>
          <c:extLst>
            <c:ext xmlns:c16="http://schemas.microsoft.com/office/drawing/2014/chart" uri="{C3380CC4-5D6E-409C-BE32-E72D297353CC}">
              <c16:uniqueId val="{00000000-6676-418D-83B7-C6890DAF12EC}"/>
            </c:ext>
          </c:extLst>
        </c:ser>
        <c:ser>
          <c:idx val="1"/>
          <c:order val="1"/>
          <c:tx>
            <c:v>Actual_Angle</c:v>
          </c:tx>
          <c:spPr>
            <a:solidFill>
              <a:schemeClr val="accent2"/>
            </a:solidFill>
            <a:ln>
              <a:noFill/>
            </a:ln>
            <a:effectLst/>
          </c:spPr>
          <c:invertIfNegative val="0"/>
          <c:val>
            <c:numRef>
              <c:f>Sheet1!$K$2:$K$8</c:f>
              <c:numCache>
                <c:formatCode>General</c:formatCode>
                <c:ptCount val="7"/>
                <c:pt idx="0">
                  <c:v>275.19442890773479</c:v>
                </c:pt>
                <c:pt idx="1">
                  <c:v>296.56505117707798</c:v>
                </c:pt>
                <c:pt idx="2">
                  <c:v>63.434948822922017</c:v>
                </c:pt>
                <c:pt idx="3">
                  <c:v>341.56505117707798</c:v>
                </c:pt>
                <c:pt idx="4">
                  <c:v>296.56505117707798</c:v>
                </c:pt>
                <c:pt idx="5">
                  <c:v>284.03624346792651</c:v>
                </c:pt>
                <c:pt idx="6">
                  <c:v>63.434948822922017</c:v>
                </c:pt>
              </c:numCache>
            </c:numRef>
          </c:val>
          <c:extLst>
            <c:ext xmlns:c16="http://schemas.microsoft.com/office/drawing/2014/chart" uri="{C3380CC4-5D6E-409C-BE32-E72D297353CC}">
              <c16:uniqueId val="{00000001-6676-418D-83B7-C6890DAF12EC}"/>
            </c:ext>
          </c:extLst>
        </c:ser>
        <c:dLbls>
          <c:showLegendKey val="0"/>
          <c:showVal val="0"/>
          <c:showCatName val="0"/>
          <c:showSerName val="0"/>
          <c:showPercent val="0"/>
          <c:showBubbleSize val="0"/>
        </c:dLbls>
        <c:gapWidth val="219"/>
        <c:overlap val="-27"/>
        <c:axId val="1703931456"/>
        <c:axId val="1703938176"/>
      </c:barChart>
      <c:catAx>
        <c:axId val="170393145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3938176"/>
        <c:crosses val="autoZero"/>
        <c:auto val="1"/>
        <c:lblAlgn val="ctr"/>
        <c:lblOffset val="100"/>
        <c:noMultiLvlLbl val="0"/>
      </c:catAx>
      <c:valAx>
        <c:axId val="170393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3931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Frame</a:t>
            </a:r>
            <a:r>
              <a:rPr lang="en-US" baseline="0"/>
              <a:t> 6</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Estimated_Angle</c:v>
          </c:tx>
          <c:spPr>
            <a:solidFill>
              <a:schemeClr val="accent1"/>
            </a:solidFill>
            <a:ln>
              <a:noFill/>
            </a:ln>
            <a:effectLst/>
          </c:spPr>
          <c:invertIfNegative val="0"/>
          <c:val>
            <c:numRef>
              <c:f>Sheet1!$L$2:$L$9</c:f>
              <c:numCache>
                <c:formatCode>General</c:formatCode>
                <c:ptCount val="8"/>
                <c:pt idx="0">
                  <c:v>280.60129464500397</c:v>
                </c:pt>
                <c:pt idx="1">
                  <c:v>297.47443162627712</c:v>
                </c:pt>
                <c:pt idx="2">
                  <c:v>273.81079374297298</c:v>
                </c:pt>
                <c:pt idx="3">
                  <c:v>308.15722658736911</c:v>
                </c:pt>
                <c:pt idx="4">
                  <c:v>318.81407483429041</c:v>
                </c:pt>
                <c:pt idx="5">
                  <c:v>306.25383773744483</c:v>
                </c:pt>
                <c:pt idx="6">
                  <c:v>307.56859202882748</c:v>
                </c:pt>
                <c:pt idx="7">
                  <c:v>276.00900595749448</c:v>
                </c:pt>
              </c:numCache>
            </c:numRef>
          </c:val>
          <c:extLst>
            <c:ext xmlns:c16="http://schemas.microsoft.com/office/drawing/2014/chart" uri="{C3380CC4-5D6E-409C-BE32-E72D297353CC}">
              <c16:uniqueId val="{00000000-270E-455A-A6DB-9F6B63BF8E13}"/>
            </c:ext>
          </c:extLst>
        </c:ser>
        <c:ser>
          <c:idx val="1"/>
          <c:order val="1"/>
          <c:tx>
            <c:v>Actual_Angle</c:v>
          </c:tx>
          <c:spPr>
            <a:solidFill>
              <a:schemeClr val="accent2"/>
            </a:solidFill>
            <a:ln>
              <a:noFill/>
            </a:ln>
            <a:effectLst/>
          </c:spPr>
          <c:invertIfNegative val="0"/>
          <c:val>
            <c:numRef>
              <c:f>Sheet1!$M$2:$M$9</c:f>
              <c:numCache>
                <c:formatCode>General</c:formatCode>
                <c:ptCount val="8"/>
                <c:pt idx="0">
                  <c:v>291.80140948635182</c:v>
                </c:pt>
                <c:pt idx="1">
                  <c:v>315</c:v>
                </c:pt>
                <c:pt idx="2">
                  <c:v>281.30993247402017</c:v>
                </c:pt>
                <c:pt idx="3">
                  <c:v>296.56505117707798</c:v>
                </c:pt>
                <c:pt idx="4">
                  <c:v>338.19859051364818</c:v>
                </c:pt>
                <c:pt idx="5">
                  <c:v>270</c:v>
                </c:pt>
                <c:pt idx="6">
                  <c:v>290</c:v>
                </c:pt>
                <c:pt idx="7">
                  <c:v>290</c:v>
                </c:pt>
              </c:numCache>
            </c:numRef>
          </c:val>
          <c:extLst>
            <c:ext xmlns:c16="http://schemas.microsoft.com/office/drawing/2014/chart" uri="{C3380CC4-5D6E-409C-BE32-E72D297353CC}">
              <c16:uniqueId val="{00000001-270E-455A-A6DB-9F6B63BF8E13}"/>
            </c:ext>
          </c:extLst>
        </c:ser>
        <c:dLbls>
          <c:showLegendKey val="0"/>
          <c:showVal val="0"/>
          <c:showCatName val="0"/>
          <c:showSerName val="0"/>
          <c:showPercent val="0"/>
          <c:showBubbleSize val="0"/>
        </c:dLbls>
        <c:gapWidth val="219"/>
        <c:overlap val="-27"/>
        <c:axId val="1495531376"/>
        <c:axId val="1495524176"/>
      </c:barChart>
      <c:catAx>
        <c:axId val="149553137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5524176"/>
        <c:crosses val="autoZero"/>
        <c:auto val="1"/>
        <c:lblAlgn val="ctr"/>
        <c:lblOffset val="100"/>
        <c:noMultiLvlLbl val="0"/>
      </c:catAx>
      <c:valAx>
        <c:axId val="1495524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5531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Frame</a:t>
            </a:r>
            <a:r>
              <a:rPr lang="en-US" baseline="0"/>
              <a:t> 8</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Estimated_Angle</c:v>
          </c:tx>
          <c:spPr>
            <a:solidFill>
              <a:schemeClr val="accent1"/>
            </a:solidFill>
            <a:ln>
              <a:noFill/>
            </a:ln>
            <a:effectLst/>
          </c:spPr>
          <c:invertIfNegative val="0"/>
          <c:val>
            <c:numRef>
              <c:f>Sheet1!$J$2:$J$9</c:f>
              <c:numCache>
                <c:formatCode>General</c:formatCode>
                <c:ptCount val="8"/>
                <c:pt idx="0">
                  <c:v>320.55996517182302</c:v>
                </c:pt>
                <c:pt idx="1">
                  <c:v>296.56505117707798</c:v>
                </c:pt>
                <c:pt idx="2">
                  <c:v>80.537677791974389</c:v>
                </c:pt>
                <c:pt idx="3">
                  <c:v>284.03624346792651</c:v>
                </c:pt>
                <c:pt idx="4">
                  <c:v>26.56505117707799</c:v>
                </c:pt>
                <c:pt idx="5">
                  <c:v>312.70938995736151</c:v>
                </c:pt>
                <c:pt idx="6">
                  <c:v>308.15722658736911</c:v>
                </c:pt>
                <c:pt idx="7">
                  <c:v>287.65012421993009</c:v>
                </c:pt>
              </c:numCache>
            </c:numRef>
          </c:val>
          <c:extLst>
            <c:ext xmlns:c16="http://schemas.microsoft.com/office/drawing/2014/chart" uri="{C3380CC4-5D6E-409C-BE32-E72D297353CC}">
              <c16:uniqueId val="{00000000-CAB7-4DCB-9F97-CF085B6EC420}"/>
            </c:ext>
          </c:extLst>
        </c:ser>
        <c:ser>
          <c:idx val="1"/>
          <c:order val="1"/>
          <c:tx>
            <c:v>Actual_Angle</c:v>
          </c:tx>
          <c:spPr>
            <a:solidFill>
              <a:schemeClr val="accent2"/>
            </a:solidFill>
            <a:ln>
              <a:noFill/>
            </a:ln>
            <a:effectLst/>
          </c:spPr>
          <c:invertIfNegative val="0"/>
          <c:val>
            <c:numRef>
              <c:f>Sheet1!$K$2:$K$9</c:f>
              <c:numCache>
                <c:formatCode>General</c:formatCode>
                <c:ptCount val="8"/>
                <c:pt idx="0">
                  <c:v>315</c:v>
                </c:pt>
                <c:pt idx="1">
                  <c:v>333.43494882292202</c:v>
                </c:pt>
                <c:pt idx="2">
                  <c:v>77.471192290848492</c:v>
                </c:pt>
                <c:pt idx="3">
                  <c:v>326.56505117707798</c:v>
                </c:pt>
                <c:pt idx="4">
                  <c:v>63.434948822922017</c:v>
                </c:pt>
                <c:pt idx="5">
                  <c:v>345</c:v>
                </c:pt>
                <c:pt idx="6">
                  <c:v>315</c:v>
                </c:pt>
                <c:pt idx="7">
                  <c:v>288.43494882292202</c:v>
                </c:pt>
              </c:numCache>
            </c:numRef>
          </c:val>
          <c:extLst>
            <c:ext xmlns:c16="http://schemas.microsoft.com/office/drawing/2014/chart" uri="{C3380CC4-5D6E-409C-BE32-E72D297353CC}">
              <c16:uniqueId val="{00000001-CAB7-4DCB-9F97-CF085B6EC420}"/>
            </c:ext>
          </c:extLst>
        </c:ser>
        <c:dLbls>
          <c:showLegendKey val="0"/>
          <c:showVal val="0"/>
          <c:showCatName val="0"/>
          <c:showSerName val="0"/>
          <c:showPercent val="0"/>
          <c:showBubbleSize val="0"/>
        </c:dLbls>
        <c:gapWidth val="219"/>
        <c:overlap val="-27"/>
        <c:axId val="1723760960"/>
        <c:axId val="1723752320"/>
      </c:barChart>
      <c:catAx>
        <c:axId val="17237609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3752320"/>
        <c:crosses val="autoZero"/>
        <c:auto val="1"/>
        <c:lblAlgn val="ctr"/>
        <c:lblOffset val="100"/>
        <c:noMultiLvlLbl val="0"/>
      </c:catAx>
      <c:valAx>
        <c:axId val="1723752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3760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Frame</a:t>
            </a:r>
            <a:r>
              <a:rPr lang="en-US" baseline="0"/>
              <a:t> 7</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Estimated_Angle</c:v>
          </c:tx>
          <c:spPr>
            <a:solidFill>
              <a:schemeClr val="accent1"/>
            </a:solidFill>
            <a:ln>
              <a:noFill/>
            </a:ln>
            <a:effectLst/>
          </c:spPr>
          <c:invertIfNegative val="0"/>
          <c:val>
            <c:numRef>
              <c:f>Sheet1!$J$2:$J$9</c:f>
              <c:numCache>
                <c:formatCode>General</c:formatCode>
                <c:ptCount val="8"/>
                <c:pt idx="0">
                  <c:v>274.39870535499551</c:v>
                </c:pt>
                <c:pt idx="1">
                  <c:v>303.69006752597983</c:v>
                </c:pt>
                <c:pt idx="2">
                  <c:v>20</c:v>
                </c:pt>
                <c:pt idx="3">
                  <c:v>6.7098368077569326</c:v>
                </c:pt>
                <c:pt idx="4">
                  <c:v>335.55604521958338</c:v>
                </c:pt>
                <c:pt idx="5">
                  <c:v>305.21759296819272</c:v>
                </c:pt>
                <c:pt idx="6">
                  <c:v>303.69006752597983</c:v>
                </c:pt>
                <c:pt idx="7">
                  <c:v>291.37062226934319</c:v>
                </c:pt>
              </c:numCache>
            </c:numRef>
          </c:val>
          <c:extLst>
            <c:ext xmlns:c16="http://schemas.microsoft.com/office/drawing/2014/chart" uri="{C3380CC4-5D6E-409C-BE32-E72D297353CC}">
              <c16:uniqueId val="{00000000-0706-4BB9-9F59-D031413A59CE}"/>
            </c:ext>
          </c:extLst>
        </c:ser>
        <c:ser>
          <c:idx val="1"/>
          <c:order val="1"/>
          <c:tx>
            <c:v>Actual_Angle</c:v>
          </c:tx>
          <c:spPr>
            <a:solidFill>
              <a:schemeClr val="accent2"/>
            </a:solidFill>
            <a:ln>
              <a:noFill/>
            </a:ln>
            <a:effectLst/>
          </c:spPr>
          <c:invertIfNegative val="0"/>
          <c:val>
            <c:numRef>
              <c:f>Sheet1!$K$2:$K$9</c:f>
              <c:numCache>
                <c:formatCode>General</c:formatCode>
                <c:ptCount val="8"/>
                <c:pt idx="0">
                  <c:v>315</c:v>
                </c:pt>
                <c:pt idx="1">
                  <c:v>296.56505117707798</c:v>
                </c:pt>
                <c:pt idx="2">
                  <c:v>26.56505117707799</c:v>
                </c:pt>
                <c:pt idx="3">
                  <c:v>45</c:v>
                </c:pt>
                <c:pt idx="4">
                  <c:v>350</c:v>
                </c:pt>
                <c:pt idx="5">
                  <c:v>341.56505117707798</c:v>
                </c:pt>
                <c:pt idx="6">
                  <c:v>308.65980825409008</c:v>
                </c:pt>
                <c:pt idx="7">
                  <c:v>270</c:v>
                </c:pt>
              </c:numCache>
            </c:numRef>
          </c:val>
          <c:extLst>
            <c:ext xmlns:c16="http://schemas.microsoft.com/office/drawing/2014/chart" uri="{C3380CC4-5D6E-409C-BE32-E72D297353CC}">
              <c16:uniqueId val="{00000001-0706-4BB9-9F59-D031413A59CE}"/>
            </c:ext>
          </c:extLst>
        </c:ser>
        <c:dLbls>
          <c:showLegendKey val="0"/>
          <c:showVal val="0"/>
          <c:showCatName val="0"/>
          <c:showSerName val="0"/>
          <c:showPercent val="0"/>
          <c:showBubbleSize val="0"/>
        </c:dLbls>
        <c:gapWidth val="219"/>
        <c:overlap val="-27"/>
        <c:axId val="1723756160"/>
        <c:axId val="1723754720"/>
      </c:barChart>
      <c:catAx>
        <c:axId val="17237561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3754720"/>
        <c:crosses val="autoZero"/>
        <c:auto val="1"/>
        <c:lblAlgn val="ctr"/>
        <c:lblOffset val="100"/>
        <c:noMultiLvlLbl val="0"/>
      </c:catAx>
      <c:valAx>
        <c:axId val="1723754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3756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8DE1D-577C-6B0B-246B-1869AF450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00BC32-D869-31A1-B86F-50DE4F083F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5FEB07-59B3-22A3-4678-B567D7BAA8D8}"/>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5" name="Footer Placeholder 4">
            <a:extLst>
              <a:ext uri="{FF2B5EF4-FFF2-40B4-BE49-F238E27FC236}">
                <a16:creationId xmlns:a16="http://schemas.microsoft.com/office/drawing/2014/main" id="{1114009A-7487-A5A8-878C-632E503B6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FE3C12-4DD7-C734-576B-D9A62794CB2B}"/>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2280127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4E0C-6573-BC92-76A8-7CC83C6F7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854F81-EDF7-7C84-DBAF-AC28CA99C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A2FA2-2D23-AAA2-2581-E69DA47A0683}"/>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5" name="Footer Placeholder 4">
            <a:extLst>
              <a:ext uri="{FF2B5EF4-FFF2-40B4-BE49-F238E27FC236}">
                <a16:creationId xmlns:a16="http://schemas.microsoft.com/office/drawing/2014/main" id="{DEA330A2-184A-E00F-0F03-2706115A7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C0A6C-2DBF-38FC-9CDD-42D31C35427C}"/>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299802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4C6DA8-1A3A-052F-8D50-9D82141146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8C13DC-61D6-CFFA-0A4C-18FE388739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BB855-0AE4-BFCF-7C2C-92E526946E01}"/>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5" name="Footer Placeholder 4">
            <a:extLst>
              <a:ext uri="{FF2B5EF4-FFF2-40B4-BE49-F238E27FC236}">
                <a16:creationId xmlns:a16="http://schemas.microsoft.com/office/drawing/2014/main" id="{11265D6F-DD3B-6F61-C8A4-381083862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4E1B1-9584-CBF1-92B0-2A9854F8DB0E}"/>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2593824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42A5-2464-D4A2-3C32-7AB629A49A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6650B7-19CF-2125-5E1A-9C15B842A4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EABA9-4471-EAA9-CDDF-D792D1A87486}"/>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5" name="Footer Placeholder 4">
            <a:extLst>
              <a:ext uri="{FF2B5EF4-FFF2-40B4-BE49-F238E27FC236}">
                <a16:creationId xmlns:a16="http://schemas.microsoft.com/office/drawing/2014/main" id="{2B54F52D-8596-D407-691F-DD365B656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DF015-9200-EB58-E953-697C647DC961}"/>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252055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98AB-6BBE-2EC3-322C-31ABB2DAF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CEBFDA-98AD-B5C9-3C12-1BB96EBBF2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49E1B3-D9E9-1550-F5B5-5BCC60D44C08}"/>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5" name="Footer Placeholder 4">
            <a:extLst>
              <a:ext uri="{FF2B5EF4-FFF2-40B4-BE49-F238E27FC236}">
                <a16:creationId xmlns:a16="http://schemas.microsoft.com/office/drawing/2014/main" id="{D35628EA-47A3-C3E7-E2CF-4EAEEAE45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09169-F7C5-EACF-9532-827C4664DE1E}"/>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413808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AC03-CC89-893F-F6DF-3341005A60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423FC6-6AEB-2D3D-6DD2-88488579A6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489CD5-74E4-64C3-470B-610991C6B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16421E-0DFF-E43C-2640-BE0B6A0C44ED}"/>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6" name="Footer Placeholder 5">
            <a:extLst>
              <a:ext uri="{FF2B5EF4-FFF2-40B4-BE49-F238E27FC236}">
                <a16:creationId xmlns:a16="http://schemas.microsoft.com/office/drawing/2014/main" id="{5B506501-BA47-8916-73CA-8C45551A3B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EB8BD-9FF3-1EE6-AE66-9685BB1E9E2C}"/>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983079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C8B1-6B2A-B215-5434-4BF2913348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C2049-10FF-5671-A0E2-BF6C1A42F3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E4993-84CE-96EE-321C-644C351EEB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695673-6E9F-BD22-6B5F-14BF76A0FE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2E1E4C-7381-27ED-C872-2A854CD603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4F4C0-C93E-4C46-05E3-EC5FC0748D40}"/>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8" name="Footer Placeholder 7">
            <a:extLst>
              <a:ext uri="{FF2B5EF4-FFF2-40B4-BE49-F238E27FC236}">
                <a16:creationId xmlns:a16="http://schemas.microsoft.com/office/drawing/2014/main" id="{95ADAA95-0644-7E94-7F1E-98055AC4E9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B9B74C-EDDA-34DC-7539-10E358B34414}"/>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190259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7367-6BE5-DAF9-C94A-EF320C6937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B5A5FE-3DE7-F0CC-55A7-8910D489F742}"/>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4" name="Footer Placeholder 3">
            <a:extLst>
              <a:ext uri="{FF2B5EF4-FFF2-40B4-BE49-F238E27FC236}">
                <a16:creationId xmlns:a16="http://schemas.microsoft.com/office/drawing/2014/main" id="{E0E28A51-57A7-2293-CFAA-CB8A28D53E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93AB62-6AA0-60D0-7B17-0B2B435D72A2}"/>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1100333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7D32E4-3686-F3B0-0528-CC7A8A503992}"/>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3" name="Footer Placeholder 2">
            <a:extLst>
              <a:ext uri="{FF2B5EF4-FFF2-40B4-BE49-F238E27FC236}">
                <a16:creationId xmlns:a16="http://schemas.microsoft.com/office/drawing/2014/main" id="{E60BFFFF-2767-2367-04C8-4D07CCE4EC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E0375C-C47C-B16D-B85F-D72486BC4D42}"/>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1433832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D659-B85C-6EF4-5F78-F3AEC47E1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EDE0F2-FFA3-CF5B-9D62-0E6017827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DF8992-D3E8-D7DF-C17B-8EB8481FE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3D10B-9FCA-D294-C501-A1DA6BA5974E}"/>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6" name="Footer Placeholder 5">
            <a:extLst>
              <a:ext uri="{FF2B5EF4-FFF2-40B4-BE49-F238E27FC236}">
                <a16:creationId xmlns:a16="http://schemas.microsoft.com/office/drawing/2014/main" id="{79EF872B-C3B4-E1DF-1DDF-4BDB369A9C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FA1EA1-3DBF-4B4A-4B7E-34B233E5DAC0}"/>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350537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21DA-A80D-65C9-FF62-726F6C455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4FDDF3-5F85-9B5B-F284-7C942B7E1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CBCDC4-083D-4AFA-8A4F-8F4126D18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6984D3-0AD0-91FD-14B0-9862E9A57A03}"/>
              </a:ext>
            </a:extLst>
          </p:cNvPr>
          <p:cNvSpPr>
            <a:spLocks noGrp="1"/>
          </p:cNvSpPr>
          <p:nvPr>
            <p:ph type="dt" sz="half" idx="10"/>
          </p:nvPr>
        </p:nvSpPr>
        <p:spPr/>
        <p:txBody>
          <a:bodyPr/>
          <a:lstStyle/>
          <a:p>
            <a:fld id="{C74E52D6-2692-4796-8338-353E0938B17C}" type="datetimeFigureOut">
              <a:rPr lang="en-US" smtClean="0"/>
              <a:t>4/13/2023</a:t>
            </a:fld>
            <a:endParaRPr lang="en-US"/>
          </a:p>
        </p:txBody>
      </p:sp>
      <p:sp>
        <p:nvSpPr>
          <p:cNvPr id="6" name="Footer Placeholder 5">
            <a:extLst>
              <a:ext uri="{FF2B5EF4-FFF2-40B4-BE49-F238E27FC236}">
                <a16:creationId xmlns:a16="http://schemas.microsoft.com/office/drawing/2014/main" id="{8B28F118-395B-8E20-9913-BE37D9B25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6ED5B6-FB83-E05B-7C6D-E4E06ADF0DD5}"/>
              </a:ext>
            </a:extLst>
          </p:cNvPr>
          <p:cNvSpPr>
            <a:spLocks noGrp="1"/>
          </p:cNvSpPr>
          <p:nvPr>
            <p:ph type="sldNum" sz="quarter" idx="12"/>
          </p:nvPr>
        </p:nvSpPr>
        <p:spPr/>
        <p:txBody>
          <a:bodyPr/>
          <a:lstStyle/>
          <a:p>
            <a:fld id="{465CA14E-8923-4673-A241-7B54481D5257}" type="slidenum">
              <a:rPr lang="en-US" smtClean="0"/>
              <a:t>‹#›</a:t>
            </a:fld>
            <a:endParaRPr lang="en-US"/>
          </a:p>
        </p:txBody>
      </p:sp>
    </p:spTree>
    <p:extLst>
      <p:ext uri="{BB962C8B-B14F-4D97-AF65-F5344CB8AC3E}">
        <p14:creationId xmlns:p14="http://schemas.microsoft.com/office/powerpoint/2010/main" val="1615460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AA9DC4-B65B-57B2-BAE8-12A7E177E8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124F-8674-CCE6-788E-6705A846E2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69FC11-40AB-A6C6-1EC7-2A9D0DDF2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E52D6-2692-4796-8338-353E0938B17C}" type="datetimeFigureOut">
              <a:rPr lang="en-US" smtClean="0"/>
              <a:t>4/13/2023</a:t>
            </a:fld>
            <a:endParaRPr lang="en-US"/>
          </a:p>
        </p:txBody>
      </p:sp>
      <p:sp>
        <p:nvSpPr>
          <p:cNvPr id="5" name="Footer Placeholder 4">
            <a:extLst>
              <a:ext uri="{FF2B5EF4-FFF2-40B4-BE49-F238E27FC236}">
                <a16:creationId xmlns:a16="http://schemas.microsoft.com/office/drawing/2014/main" id="{AF856FF8-768C-116F-999D-8DB86C60A9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8EA5EE-B9E6-9D72-CDA3-D1B0D822A5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CA14E-8923-4673-A241-7B54481D5257}" type="slidenum">
              <a:rPr lang="en-US" smtClean="0"/>
              <a:t>‹#›</a:t>
            </a:fld>
            <a:endParaRPr lang="en-US"/>
          </a:p>
        </p:txBody>
      </p:sp>
    </p:spTree>
    <p:extLst>
      <p:ext uri="{BB962C8B-B14F-4D97-AF65-F5344CB8AC3E}">
        <p14:creationId xmlns:p14="http://schemas.microsoft.com/office/powerpoint/2010/main" val="2496440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itle 1">
            <a:extLst>
              <a:ext uri="{FF2B5EF4-FFF2-40B4-BE49-F238E27FC236}">
                <a16:creationId xmlns:a16="http://schemas.microsoft.com/office/drawing/2014/main" id="{40D31757-2C68-B866-C7D7-34860A987BC6}"/>
              </a:ext>
            </a:extLst>
          </p:cNvPr>
          <p:cNvSpPr>
            <a:spLocks noGrp="1"/>
          </p:cNvSpPr>
          <p:nvPr>
            <p:ph type="ctrTitle"/>
          </p:nvPr>
        </p:nvSpPr>
        <p:spPr>
          <a:xfrm>
            <a:off x="804672" y="1191796"/>
            <a:ext cx="10021446" cy="2409820"/>
          </a:xfrm>
        </p:spPr>
        <p:txBody>
          <a:bodyPr anchor="b">
            <a:normAutofit/>
          </a:bodyPr>
          <a:lstStyle/>
          <a:p>
            <a:pPr algn="l"/>
            <a:r>
              <a:rPr lang="en-US" sz="4800" dirty="0">
                <a:solidFill>
                  <a:schemeClr val="tx2"/>
                </a:solidFill>
                <a:effectLst/>
                <a:latin typeface="Arial" panose="020B0604020202020204" pitchFamily="34" charset="0"/>
                <a:ea typeface="Calibri" panose="020F0502020204030204" pitchFamily="34" charset="0"/>
              </a:rPr>
              <a:t>Using Deep </a:t>
            </a:r>
            <a:r>
              <a:rPr lang="en-US" sz="4800" dirty="0">
                <a:solidFill>
                  <a:schemeClr val="tx2"/>
                </a:solidFill>
                <a:latin typeface="Arial" panose="020B0604020202020204" pitchFamily="34" charset="0"/>
                <a:ea typeface="Calibri" panose="020F0502020204030204" pitchFamily="34" charset="0"/>
              </a:rPr>
              <a:t>L</a:t>
            </a:r>
            <a:r>
              <a:rPr lang="en-US" sz="4800" dirty="0">
                <a:solidFill>
                  <a:schemeClr val="tx2"/>
                </a:solidFill>
                <a:effectLst/>
                <a:latin typeface="Arial" panose="020B0604020202020204" pitchFamily="34" charset="0"/>
                <a:ea typeface="Calibri" panose="020F0502020204030204" pitchFamily="34" charset="0"/>
              </a:rPr>
              <a:t>earning to Understand </a:t>
            </a:r>
            <a:r>
              <a:rPr lang="en-US" sz="4800" dirty="0">
                <a:solidFill>
                  <a:schemeClr val="tx2"/>
                </a:solidFill>
                <a:latin typeface="Arial" panose="020B0604020202020204" pitchFamily="34" charset="0"/>
                <a:ea typeface="Calibri" panose="020F0502020204030204" pitchFamily="34" charset="0"/>
              </a:rPr>
              <a:t>D</a:t>
            </a:r>
            <a:r>
              <a:rPr lang="en-US" sz="4800" dirty="0">
                <a:solidFill>
                  <a:schemeClr val="tx2"/>
                </a:solidFill>
                <a:effectLst/>
                <a:latin typeface="Arial" panose="020B0604020202020204" pitchFamily="34" charset="0"/>
                <a:ea typeface="Calibri" panose="020F0502020204030204" pitchFamily="34" charset="0"/>
              </a:rPr>
              <a:t>endritic </a:t>
            </a:r>
            <a:r>
              <a:rPr lang="en-US" sz="4800" dirty="0">
                <a:solidFill>
                  <a:schemeClr val="tx2"/>
                </a:solidFill>
                <a:latin typeface="Arial" panose="020B0604020202020204" pitchFamily="34" charset="0"/>
                <a:ea typeface="Calibri" panose="020F0502020204030204" pitchFamily="34" charset="0"/>
              </a:rPr>
              <a:t>P</a:t>
            </a:r>
            <a:r>
              <a:rPr lang="en-US" sz="4800" dirty="0">
                <a:solidFill>
                  <a:schemeClr val="tx2"/>
                </a:solidFill>
                <a:effectLst/>
                <a:latin typeface="Arial" panose="020B0604020202020204" pitchFamily="34" charset="0"/>
                <a:ea typeface="Calibri" panose="020F0502020204030204" pitchFamily="34" charset="0"/>
              </a:rPr>
              <a:t>rocess-directed </a:t>
            </a:r>
            <a:r>
              <a:rPr lang="en-US" sz="4800" dirty="0">
                <a:solidFill>
                  <a:schemeClr val="tx2"/>
                </a:solidFill>
                <a:latin typeface="Arial" panose="020B0604020202020204" pitchFamily="34" charset="0"/>
                <a:ea typeface="Calibri" panose="020F0502020204030204" pitchFamily="34" charset="0"/>
              </a:rPr>
              <a:t>C</a:t>
            </a:r>
            <a:r>
              <a:rPr lang="en-US" sz="4800" dirty="0">
                <a:solidFill>
                  <a:schemeClr val="tx2"/>
                </a:solidFill>
                <a:effectLst/>
                <a:latin typeface="Arial" panose="020B0604020202020204" pitchFamily="34" charset="0"/>
                <a:ea typeface="Calibri" panose="020F0502020204030204" pitchFamily="34" charset="0"/>
              </a:rPr>
              <a:t>ell </a:t>
            </a:r>
            <a:r>
              <a:rPr lang="en-US" sz="4800" dirty="0">
                <a:solidFill>
                  <a:schemeClr val="tx2"/>
                </a:solidFill>
                <a:latin typeface="Arial" panose="020B0604020202020204" pitchFamily="34" charset="0"/>
                <a:ea typeface="Calibri" panose="020F0502020204030204" pitchFamily="34" charset="0"/>
              </a:rPr>
              <a:t>M</a:t>
            </a:r>
            <a:r>
              <a:rPr lang="en-US" sz="4800" dirty="0">
                <a:solidFill>
                  <a:schemeClr val="tx2"/>
                </a:solidFill>
                <a:effectLst/>
                <a:latin typeface="Arial" panose="020B0604020202020204" pitchFamily="34" charset="0"/>
                <a:ea typeface="Calibri" panose="020F0502020204030204" pitchFamily="34" charset="0"/>
              </a:rPr>
              <a:t>ovement on Nanofiber </a:t>
            </a:r>
            <a:r>
              <a:rPr lang="en-US" sz="4800" dirty="0">
                <a:solidFill>
                  <a:schemeClr val="tx2"/>
                </a:solidFill>
                <a:latin typeface="Arial" panose="020B0604020202020204" pitchFamily="34" charset="0"/>
                <a:ea typeface="Calibri" panose="020F0502020204030204" pitchFamily="34" charset="0"/>
              </a:rPr>
              <a:t>S</a:t>
            </a:r>
            <a:r>
              <a:rPr lang="en-US" sz="4800" dirty="0">
                <a:solidFill>
                  <a:schemeClr val="tx2"/>
                </a:solidFill>
                <a:effectLst/>
                <a:latin typeface="Arial" panose="020B0604020202020204" pitchFamily="34" charset="0"/>
                <a:ea typeface="Calibri" panose="020F0502020204030204" pitchFamily="34" charset="0"/>
              </a:rPr>
              <a:t>ubstrate</a:t>
            </a:r>
            <a:endParaRPr lang="en-US" sz="4800" dirty="0">
              <a:solidFill>
                <a:schemeClr val="tx2"/>
              </a:solidFill>
            </a:endParaRPr>
          </a:p>
        </p:txBody>
      </p:sp>
      <p:sp>
        <p:nvSpPr>
          <p:cNvPr id="3" name="Subtitle 2">
            <a:extLst>
              <a:ext uri="{FF2B5EF4-FFF2-40B4-BE49-F238E27FC236}">
                <a16:creationId xmlns:a16="http://schemas.microsoft.com/office/drawing/2014/main" id="{14CC3931-6514-F680-A1EE-CC9008FA2616}"/>
              </a:ext>
            </a:extLst>
          </p:cNvPr>
          <p:cNvSpPr>
            <a:spLocks noGrp="1"/>
          </p:cNvSpPr>
          <p:nvPr>
            <p:ph type="subTitle" idx="1"/>
          </p:nvPr>
        </p:nvSpPr>
        <p:spPr>
          <a:xfrm>
            <a:off x="804672" y="4365616"/>
            <a:ext cx="9416898" cy="1160063"/>
          </a:xfrm>
        </p:spPr>
        <p:txBody>
          <a:bodyPr anchor="ctr">
            <a:normAutofit fontScale="85000" lnSpcReduction="20000"/>
          </a:bodyPr>
          <a:lstStyle/>
          <a:p>
            <a:pPr algn="l"/>
            <a:r>
              <a:rPr lang="en-US" sz="1800" dirty="0">
                <a:solidFill>
                  <a:schemeClr val="bg2">
                    <a:lumMod val="25000"/>
                  </a:schemeClr>
                </a:solidFill>
              </a:rPr>
              <a:t>Swati Kar</a:t>
            </a:r>
          </a:p>
          <a:p>
            <a:pPr algn="l"/>
            <a:r>
              <a:rPr lang="en-US" sz="1800" dirty="0">
                <a:solidFill>
                  <a:schemeClr val="bg2">
                    <a:lumMod val="25000"/>
                  </a:schemeClr>
                </a:solidFill>
                <a:ea typeface="Calibri" panose="020F0502020204030204" pitchFamily="34" charset="0"/>
              </a:rPr>
              <a:t>Yue Pan</a:t>
            </a:r>
          </a:p>
          <a:p>
            <a:pPr algn="l"/>
            <a:r>
              <a:rPr lang="en-US" sz="1800" dirty="0" err="1">
                <a:solidFill>
                  <a:schemeClr val="bg2">
                    <a:lumMod val="25000"/>
                  </a:schemeClr>
                </a:solidFill>
              </a:rPr>
              <a:t>Soumyabrata</a:t>
            </a:r>
            <a:r>
              <a:rPr lang="en-US" sz="1800" dirty="0">
                <a:solidFill>
                  <a:schemeClr val="bg2">
                    <a:lumMod val="25000"/>
                  </a:schemeClr>
                </a:solidFill>
              </a:rPr>
              <a:t> Dey</a:t>
            </a:r>
            <a:endParaRPr lang="en-US" sz="1800" dirty="0">
              <a:solidFill>
                <a:schemeClr val="bg2">
                  <a:lumMod val="25000"/>
                </a:schemeClr>
              </a:solidFill>
              <a:ea typeface="Calibri" panose="020F0502020204030204" pitchFamily="34" charset="0"/>
            </a:endParaRPr>
          </a:p>
          <a:p>
            <a:pPr algn="l"/>
            <a:r>
              <a:rPr lang="en-US" sz="1800" dirty="0">
                <a:solidFill>
                  <a:schemeClr val="bg2">
                    <a:lumMod val="25000"/>
                  </a:schemeClr>
                </a:solidFill>
              </a:rPr>
              <a:t>Shantanu Sur</a:t>
            </a:r>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6752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CB397-BADD-A9AD-6241-FD13D37EA78B}"/>
              </a:ext>
            </a:extLst>
          </p:cNvPr>
          <p:cNvSpPr>
            <a:spLocks noGrp="1"/>
          </p:cNvSpPr>
          <p:nvPr>
            <p:ph type="title"/>
          </p:nvPr>
        </p:nvSpPr>
        <p:spPr>
          <a:xfrm>
            <a:off x="1180947" y="0"/>
            <a:ext cx="9829800" cy="1070517"/>
          </a:xfrm>
        </p:spPr>
        <p:txBody>
          <a:bodyPr vert="horz" lIns="91440" tIns="45720" rIns="91440" bIns="45720" rtlCol="0" anchor="b">
            <a:normAutofit/>
          </a:bodyPr>
          <a:lstStyle/>
          <a:p>
            <a:pPr algn="ctr"/>
            <a:r>
              <a:rPr lang="en-US" sz="3600" kern="1200" dirty="0">
                <a:solidFill>
                  <a:schemeClr val="tx2"/>
                </a:solidFill>
                <a:latin typeface="+mj-lt"/>
                <a:ea typeface="+mj-ea"/>
                <a:cs typeface="+mj-cs"/>
              </a:rPr>
              <a:t>Discussion and Future Work</a:t>
            </a:r>
          </a:p>
        </p:txBody>
      </p:sp>
      <p:grpSp>
        <p:nvGrpSpPr>
          <p:cNvPr id="33" name="Group 32">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34" name="Freeform: Shape 33">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91F1E692-7F47-50F9-C897-148F6612F76E}"/>
              </a:ext>
            </a:extLst>
          </p:cNvPr>
          <p:cNvSpPr txBox="1"/>
          <p:nvPr/>
        </p:nvSpPr>
        <p:spPr>
          <a:xfrm>
            <a:off x="2286000" y="1817648"/>
            <a:ext cx="7192535" cy="2900539"/>
          </a:xfrm>
          <a:prstGeom prst="rect">
            <a:avLst/>
          </a:prstGeom>
        </p:spPr>
        <p:txBody>
          <a:bodyPr vert="horz" lIns="91440" tIns="45720" rIns="91440" bIns="45720" rtlCol="0" anchor="ctr">
            <a:normAutofit/>
          </a:bodyPr>
          <a:lstStyle/>
          <a:p>
            <a:pPr>
              <a:lnSpc>
                <a:spcPct val="90000"/>
              </a:lnSpc>
              <a:spcAft>
                <a:spcPts val="600"/>
              </a:spcAft>
            </a:pPr>
            <a:endParaRPr lang="en-US" dirty="0">
              <a:solidFill>
                <a:schemeClr val="tx2"/>
              </a:solidFill>
            </a:endParaRPr>
          </a:p>
        </p:txBody>
      </p:sp>
      <p:grpSp>
        <p:nvGrpSpPr>
          <p:cNvPr id="39" name="Group 38">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40" name="Freeform: Shape 39">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3" name="Freeform: Shape 42">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A81311F9-25A1-EA92-9E10-7464004CFA2A}"/>
              </a:ext>
            </a:extLst>
          </p:cNvPr>
          <p:cNvSpPr txBox="1"/>
          <p:nvPr/>
        </p:nvSpPr>
        <p:spPr>
          <a:xfrm>
            <a:off x="2441643" y="2347240"/>
            <a:ext cx="7036892" cy="3724096"/>
          </a:xfrm>
          <a:prstGeom prst="rect">
            <a:avLst/>
          </a:prstGeom>
          <a:noFill/>
        </p:spPr>
        <p:txBody>
          <a:bodyPr wrap="square" rtlCol="0">
            <a:spAutoFit/>
          </a:bodyPr>
          <a:lstStyle/>
          <a:p>
            <a:r>
              <a:rPr lang="en-US" dirty="0"/>
              <a:t>We have found on average 20-30 degree angle difference for all cases. So, we can conclude that there is a connection between cell movement and dendritic process.</a:t>
            </a:r>
          </a:p>
          <a:p>
            <a:r>
              <a:rPr lang="en-US" dirty="0"/>
              <a:t> </a:t>
            </a:r>
          </a:p>
          <a:p>
            <a:r>
              <a:rPr lang="en-US" dirty="0"/>
              <a:t>The dynamics of dendritic process changes continuously. In future, we will look more into the dynamics and its importance on cell movement.</a:t>
            </a:r>
          </a:p>
          <a:p>
            <a:endParaRPr lang="en-US" dirty="0"/>
          </a:p>
          <a:p>
            <a:endParaRPr lang="en-US" dirty="0"/>
          </a:p>
          <a:p>
            <a:endParaRPr lang="en-US" dirty="0"/>
          </a:p>
          <a:p>
            <a:endParaRPr lang="en-US" dirty="0"/>
          </a:p>
          <a:p>
            <a:r>
              <a:rPr lang="en-US" sz="2800" dirty="0"/>
              <a:t>                                     Thank you</a:t>
            </a:r>
          </a:p>
          <a:p>
            <a:r>
              <a:rPr lang="en-US" sz="2800" dirty="0"/>
              <a:t>                                  Any Question?</a:t>
            </a:r>
          </a:p>
        </p:txBody>
      </p:sp>
    </p:spTree>
    <p:extLst>
      <p:ext uri="{BB962C8B-B14F-4D97-AF65-F5344CB8AC3E}">
        <p14:creationId xmlns:p14="http://schemas.microsoft.com/office/powerpoint/2010/main" val="1424850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CD6B8-CFF4-66FE-1A9C-EF74F6B9A891}"/>
              </a:ext>
            </a:extLst>
          </p:cNvPr>
          <p:cNvSpPr>
            <a:spLocks noGrp="1"/>
          </p:cNvSpPr>
          <p:nvPr>
            <p:ph type="title"/>
          </p:nvPr>
        </p:nvSpPr>
        <p:spPr>
          <a:xfrm>
            <a:off x="1179576" y="1"/>
            <a:ext cx="9829800" cy="1059365"/>
          </a:xfrm>
        </p:spPr>
        <p:txBody>
          <a:bodyPr anchor="b">
            <a:normAutofit/>
          </a:bodyPr>
          <a:lstStyle/>
          <a:p>
            <a:pPr algn="ctr"/>
            <a:r>
              <a:rPr lang="en-US" sz="3600" dirty="0">
                <a:solidFill>
                  <a:schemeClr val="tx2"/>
                </a:solidFill>
              </a:rPr>
              <a:t>Outline</a:t>
            </a:r>
          </a:p>
        </p:txBody>
      </p:sp>
      <p:grpSp>
        <p:nvGrpSpPr>
          <p:cNvPr id="33" name="Group 3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34" name="Freeform: Shape 3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295A8338-32F7-FECA-A4B7-301D5C8224F9}"/>
              </a:ext>
            </a:extLst>
          </p:cNvPr>
          <p:cNvSpPr>
            <a:spLocks noGrp="1"/>
          </p:cNvSpPr>
          <p:nvPr>
            <p:ph idx="1"/>
          </p:nvPr>
        </p:nvSpPr>
        <p:spPr>
          <a:xfrm>
            <a:off x="2018370" y="1828799"/>
            <a:ext cx="7069873" cy="2798957"/>
          </a:xfrm>
        </p:spPr>
        <p:txBody>
          <a:bodyPr anchor="ctr">
            <a:normAutofit/>
          </a:bodyPr>
          <a:lstStyle/>
          <a:p>
            <a:r>
              <a:rPr lang="en-US" sz="1800" dirty="0">
                <a:solidFill>
                  <a:schemeClr val="tx2"/>
                </a:solidFill>
              </a:rPr>
              <a:t>Motivation</a:t>
            </a:r>
          </a:p>
          <a:p>
            <a:r>
              <a:rPr lang="en-US" sz="1800" dirty="0">
                <a:solidFill>
                  <a:schemeClr val="tx2"/>
                </a:solidFill>
              </a:rPr>
              <a:t>Methodology</a:t>
            </a:r>
          </a:p>
          <a:p>
            <a:r>
              <a:rPr lang="en-US" sz="1800" dirty="0">
                <a:solidFill>
                  <a:schemeClr val="tx2"/>
                </a:solidFill>
              </a:rPr>
              <a:t>Results</a:t>
            </a:r>
          </a:p>
          <a:p>
            <a:r>
              <a:rPr lang="en-US" sz="1800" dirty="0">
                <a:solidFill>
                  <a:schemeClr val="tx2"/>
                </a:solidFill>
              </a:rPr>
              <a:t>Discussion</a:t>
            </a:r>
          </a:p>
          <a:p>
            <a:r>
              <a:rPr lang="en-US" sz="1800" dirty="0">
                <a:solidFill>
                  <a:schemeClr val="tx2"/>
                </a:solidFill>
              </a:rPr>
              <a:t>Future work</a:t>
            </a:r>
          </a:p>
        </p:txBody>
      </p:sp>
      <p:grpSp>
        <p:nvGrpSpPr>
          <p:cNvPr id="39" name="Group 3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40" name="Freeform: Shape 3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3" name="Freeform: Shape 4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17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5975700D-7BD0-1F0A-A9C4-FE107D28D204}"/>
              </a:ext>
            </a:extLst>
          </p:cNvPr>
          <p:cNvSpPr>
            <a:spLocks noGrp="1"/>
          </p:cNvSpPr>
          <p:nvPr>
            <p:ph type="title"/>
          </p:nvPr>
        </p:nvSpPr>
        <p:spPr>
          <a:xfrm>
            <a:off x="1277317" y="20763"/>
            <a:ext cx="9833548" cy="998128"/>
          </a:xfrm>
        </p:spPr>
        <p:txBody>
          <a:bodyPr anchor="b">
            <a:normAutofit/>
          </a:bodyPr>
          <a:lstStyle/>
          <a:p>
            <a:pPr algn="ctr"/>
            <a:r>
              <a:rPr lang="en-US" sz="3600" dirty="0">
                <a:solidFill>
                  <a:schemeClr val="tx2"/>
                </a:solidFill>
              </a:rPr>
              <a:t>Motivation</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ED40207-40A6-2885-E5A0-A25B72367939}"/>
              </a:ext>
            </a:extLst>
          </p:cNvPr>
          <p:cNvSpPr>
            <a:spLocks noGrp="1"/>
          </p:cNvSpPr>
          <p:nvPr>
            <p:ph idx="1"/>
          </p:nvPr>
        </p:nvSpPr>
        <p:spPr>
          <a:xfrm>
            <a:off x="-1837352" y="2375081"/>
            <a:ext cx="7271460" cy="2072377"/>
          </a:xfrm>
        </p:spPr>
        <p:txBody>
          <a:bodyPr>
            <a:normAutofit/>
          </a:bodyPr>
          <a:lstStyle/>
          <a:p>
            <a:pPr>
              <a:buFontTx/>
              <a:buChar char="-"/>
            </a:pPr>
            <a:endParaRPr lang="en-US" sz="1800">
              <a:solidFill>
                <a:schemeClr val="tx2"/>
              </a:solidFill>
            </a:endParaRPr>
          </a:p>
          <a:p>
            <a:pPr marL="0" indent="0">
              <a:buNone/>
            </a:pPr>
            <a:endParaRPr lang="en-US" sz="1800" dirty="0">
              <a:solidFill>
                <a:schemeClr val="tx2"/>
              </a:solidFill>
            </a:endParaRP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D058821F-2139-3F7E-8FE7-EEE8F8990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72" y="1684799"/>
            <a:ext cx="3850356" cy="40205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C0F18D2-04E4-3A45-BBFE-9CD00B2C5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700" y="1341085"/>
            <a:ext cx="4188758" cy="19334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1 | Role of EMT during cancer progression. In tumour cells, epithelial to mesenchymal transition (EMT)-inducing transcription factors (EMT-TFs) may primarily redefine the epithelial status of the cell, potentiallyÂ âÂ but not necessarilyÂ âÂ assigning stem cell (SC) characteristics to dedifferentiated tumour cells, or they may redefine resident genetically altered stem cells to be cancer stem cells (CSCs). The dissemination of tumour cells from the solid tumour and subsequent migration after breakdown of the basement membrane (BM) â the classical view of the role of EMT in cancer â can only be achieved when all component pathways of the network are activated and fully parallels the process that is seen in development: if the cancer cell has acquired the necessary genetic aberrations and receives the appropriate signals at the tumourâhost interface, the cell is ready to move towards metastasis. At this point, the active contribution of the EMT-associated programme is probably to give survival signals and to maintain the mesenchymal status of the metastasizing cell. It is likely that EMT also has a role in parallel progression, in which tumour cells escape early and metastasis progresses in parallel to the primary tumour. EMT features may further promote resistance during tumour therapy, leading to recurrence and a poor prognosis. The degree of EMT during the different steps in cancer progression probably depends on the imbalance of several associated regulatory networks with activated oncogenic pathways. MET, mesenchymal to epithelial transition.">
            <a:extLst>
              <a:ext uri="{FF2B5EF4-FFF2-40B4-BE49-F238E27FC236}">
                <a16:creationId xmlns:a16="http://schemas.microsoft.com/office/drawing/2014/main" id="{A50085D1-2DB7-C70E-7A22-6C9625744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1460" y="3646612"/>
            <a:ext cx="4207768" cy="2207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3758B1-E632-D66C-C28C-996F1BB23EB7}"/>
              </a:ext>
            </a:extLst>
          </p:cNvPr>
          <p:cNvSpPr txBox="1"/>
          <p:nvPr/>
        </p:nvSpPr>
        <p:spPr>
          <a:xfrm>
            <a:off x="1476630" y="5803648"/>
            <a:ext cx="3850356" cy="461665"/>
          </a:xfrm>
          <a:prstGeom prst="rect">
            <a:avLst/>
          </a:prstGeom>
          <a:noFill/>
        </p:spPr>
        <p:txBody>
          <a:bodyPr wrap="square" rtlCol="0">
            <a:spAutoFit/>
          </a:bodyPr>
          <a:lstStyle/>
          <a:p>
            <a:r>
              <a:rPr lang="en-US" sz="1200" dirty="0">
                <a:solidFill>
                  <a:schemeClr val="bg2">
                    <a:lumMod val="50000"/>
                  </a:schemeClr>
                </a:solidFill>
              </a:rPr>
              <a:t>Fig: Brain Development[</a:t>
            </a:r>
            <a:r>
              <a:rPr lang="en-US" sz="1200" b="0" i="0" u="none" strike="noStrike" dirty="0">
                <a:solidFill>
                  <a:schemeClr val="bg2">
                    <a:lumMod val="50000"/>
                  </a:schemeClr>
                </a:solidFill>
                <a:effectLst/>
                <a:latin typeface="Calibri" panose="020F0502020204030204" pitchFamily="34" charset="0"/>
              </a:rPr>
              <a:t>Herrup, K. et al., (2007). </a:t>
            </a:r>
            <a:r>
              <a:rPr lang="en-US" sz="1200" b="0" i="1" u="none" strike="noStrike" dirty="0">
                <a:solidFill>
                  <a:schemeClr val="bg2">
                    <a:lumMod val="50000"/>
                  </a:schemeClr>
                </a:solidFill>
                <a:effectLst/>
                <a:latin typeface="Calibri" panose="020F0502020204030204" pitchFamily="34" charset="0"/>
              </a:rPr>
              <a:t>Nat Rev </a:t>
            </a:r>
            <a:r>
              <a:rPr lang="en-US" sz="1200" b="0" i="1" u="none" strike="noStrike" dirty="0" err="1">
                <a:solidFill>
                  <a:schemeClr val="bg2">
                    <a:lumMod val="50000"/>
                  </a:schemeClr>
                </a:solidFill>
                <a:effectLst/>
                <a:latin typeface="Calibri" panose="020F0502020204030204" pitchFamily="34" charset="0"/>
              </a:rPr>
              <a:t>Neurosci</a:t>
            </a:r>
            <a:r>
              <a:rPr lang="en-US" sz="1200" b="0" i="1" u="none" strike="noStrike" dirty="0">
                <a:solidFill>
                  <a:schemeClr val="bg2">
                    <a:lumMod val="50000"/>
                  </a:schemeClr>
                </a:solidFill>
                <a:effectLst/>
                <a:latin typeface="Calibri" panose="020F0502020204030204" pitchFamily="34" charset="0"/>
              </a:rPr>
              <a:t> </a:t>
            </a:r>
            <a:r>
              <a:rPr lang="en-US" sz="1200" b="1" i="0" u="none" strike="noStrike" dirty="0">
                <a:solidFill>
                  <a:schemeClr val="bg2">
                    <a:lumMod val="50000"/>
                  </a:schemeClr>
                </a:solidFill>
                <a:effectLst/>
                <a:latin typeface="Calibri" panose="020F0502020204030204" pitchFamily="34" charset="0"/>
              </a:rPr>
              <a:t>8</a:t>
            </a:r>
            <a:r>
              <a:rPr lang="en-US" sz="1200" b="0" i="0" u="none" strike="noStrike" dirty="0">
                <a:solidFill>
                  <a:schemeClr val="bg2">
                    <a:lumMod val="50000"/>
                  </a:schemeClr>
                </a:solidFill>
                <a:effectLst/>
                <a:latin typeface="Calibri" panose="020F0502020204030204" pitchFamily="34" charset="0"/>
              </a:rPr>
              <a:t>(5)</a:t>
            </a:r>
            <a:r>
              <a:rPr lang="en-US" sz="1200" dirty="0">
                <a:solidFill>
                  <a:schemeClr val="bg2">
                    <a:lumMod val="50000"/>
                  </a:schemeClr>
                </a:solidFill>
              </a:rPr>
              <a:t>]</a:t>
            </a:r>
          </a:p>
        </p:txBody>
      </p:sp>
      <p:sp>
        <p:nvSpPr>
          <p:cNvPr id="6" name="TextBox 5">
            <a:extLst>
              <a:ext uri="{FF2B5EF4-FFF2-40B4-BE49-F238E27FC236}">
                <a16:creationId xmlns:a16="http://schemas.microsoft.com/office/drawing/2014/main" id="{349B2379-4583-BF8A-0671-8FE844E57E98}"/>
              </a:ext>
            </a:extLst>
          </p:cNvPr>
          <p:cNvSpPr txBox="1"/>
          <p:nvPr/>
        </p:nvSpPr>
        <p:spPr>
          <a:xfrm>
            <a:off x="8974323" y="3254760"/>
            <a:ext cx="4273083" cy="276999"/>
          </a:xfrm>
          <a:prstGeom prst="rect">
            <a:avLst/>
          </a:prstGeom>
          <a:noFill/>
        </p:spPr>
        <p:txBody>
          <a:bodyPr wrap="square" rtlCol="0">
            <a:spAutoFit/>
          </a:bodyPr>
          <a:lstStyle/>
          <a:p>
            <a:r>
              <a:rPr lang="en-US" sz="1200" dirty="0">
                <a:solidFill>
                  <a:schemeClr val="bg2">
                    <a:lumMod val="50000"/>
                  </a:schemeClr>
                </a:solidFill>
              </a:rPr>
              <a:t>Fig: Wound Repair</a:t>
            </a:r>
          </a:p>
        </p:txBody>
      </p:sp>
      <p:sp>
        <p:nvSpPr>
          <p:cNvPr id="7" name="TextBox 6">
            <a:extLst>
              <a:ext uri="{FF2B5EF4-FFF2-40B4-BE49-F238E27FC236}">
                <a16:creationId xmlns:a16="http://schemas.microsoft.com/office/drawing/2014/main" id="{CB731BB1-0C7E-CE23-F325-00AC2C0FE39E}"/>
              </a:ext>
            </a:extLst>
          </p:cNvPr>
          <p:cNvSpPr txBox="1"/>
          <p:nvPr/>
        </p:nvSpPr>
        <p:spPr>
          <a:xfrm>
            <a:off x="7410450" y="6064183"/>
            <a:ext cx="4273083" cy="461665"/>
          </a:xfrm>
          <a:prstGeom prst="rect">
            <a:avLst/>
          </a:prstGeom>
          <a:noFill/>
        </p:spPr>
        <p:txBody>
          <a:bodyPr wrap="square" rtlCol="0">
            <a:spAutoFit/>
          </a:bodyPr>
          <a:lstStyle/>
          <a:p>
            <a:r>
              <a:rPr lang="en-US" sz="1200" dirty="0">
                <a:solidFill>
                  <a:schemeClr val="bg2">
                    <a:lumMod val="50000"/>
                  </a:schemeClr>
                </a:solidFill>
              </a:rPr>
              <a:t>Fig: Cancer Invasion[</a:t>
            </a:r>
            <a:r>
              <a:rPr lang="en-US" sz="1200" b="0" i="0" u="none" strike="noStrike" dirty="0" err="1">
                <a:solidFill>
                  <a:schemeClr val="bg2">
                    <a:lumMod val="50000"/>
                  </a:schemeClr>
                </a:solidFill>
                <a:effectLst/>
                <a:latin typeface="Calibri" panose="020F0502020204030204" pitchFamily="34" charset="0"/>
              </a:rPr>
              <a:t>Craene</a:t>
            </a:r>
            <a:r>
              <a:rPr lang="en-US" sz="1200" b="0" i="0" u="none" strike="noStrike" dirty="0">
                <a:solidFill>
                  <a:schemeClr val="bg2">
                    <a:lumMod val="50000"/>
                  </a:schemeClr>
                </a:solidFill>
                <a:effectLst/>
                <a:latin typeface="Calibri" panose="020F0502020204030204" pitchFamily="34" charset="0"/>
              </a:rPr>
              <a:t>, B., </a:t>
            </a:r>
            <a:r>
              <a:rPr lang="en-US" sz="1200" b="0" i="0" u="none" strike="noStrike" dirty="0" err="1">
                <a:solidFill>
                  <a:schemeClr val="bg2">
                    <a:lumMod val="50000"/>
                  </a:schemeClr>
                </a:solidFill>
                <a:effectLst/>
                <a:latin typeface="Calibri" panose="020F0502020204030204" pitchFamily="34" charset="0"/>
              </a:rPr>
              <a:t>Berx</a:t>
            </a:r>
            <a:r>
              <a:rPr lang="en-US" sz="1200" b="0" i="0" u="none" strike="noStrike" dirty="0">
                <a:solidFill>
                  <a:schemeClr val="bg2">
                    <a:lumMod val="50000"/>
                  </a:schemeClr>
                </a:solidFill>
                <a:effectLst/>
                <a:latin typeface="Calibri" panose="020F0502020204030204" pitchFamily="34" charset="0"/>
              </a:rPr>
              <a:t>, G., </a:t>
            </a:r>
            <a:r>
              <a:rPr lang="en-US" sz="1200" b="0" i="1" u="none" strike="noStrike" dirty="0">
                <a:solidFill>
                  <a:schemeClr val="bg2">
                    <a:lumMod val="50000"/>
                  </a:schemeClr>
                </a:solidFill>
                <a:effectLst/>
                <a:latin typeface="Calibri" panose="020F0502020204030204" pitchFamily="34" charset="0"/>
              </a:rPr>
              <a:t>Nature Reviews Cancer </a:t>
            </a:r>
            <a:r>
              <a:rPr lang="en-US" sz="1200" b="0" i="0" u="none" strike="noStrike" dirty="0">
                <a:solidFill>
                  <a:schemeClr val="bg2">
                    <a:lumMod val="50000"/>
                  </a:schemeClr>
                </a:solidFill>
                <a:effectLst/>
                <a:latin typeface="Calibri" panose="020F0502020204030204" pitchFamily="34" charset="0"/>
              </a:rPr>
              <a:t>(2013)</a:t>
            </a:r>
            <a:r>
              <a:rPr lang="en-US" sz="1200" dirty="0">
                <a:solidFill>
                  <a:schemeClr val="bg2">
                    <a:lumMod val="50000"/>
                  </a:schemeClr>
                </a:solidFill>
              </a:rPr>
              <a:t>]</a:t>
            </a:r>
          </a:p>
        </p:txBody>
      </p:sp>
    </p:spTree>
    <p:extLst>
      <p:ext uri="{BB962C8B-B14F-4D97-AF65-F5344CB8AC3E}">
        <p14:creationId xmlns:p14="http://schemas.microsoft.com/office/powerpoint/2010/main" val="85454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1B4DA-7457-5D97-5C77-E9DCD6FEC8F0}"/>
              </a:ext>
            </a:extLst>
          </p:cNvPr>
          <p:cNvSpPr>
            <a:spLocks noGrp="1"/>
          </p:cNvSpPr>
          <p:nvPr>
            <p:ph type="title"/>
          </p:nvPr>
        </p:nvSpPr>
        <p:spPr>
          <a:xfrm>
            <a:off x="1179576" y="1"/>
            <a:ext cx="9829800" cy="1003610"/>
          </a:xfrm>
        </p:spPr>
        <p:txBody>
          <a:bodyPr anchor="b">
            <a:normAutofit/>
          </a:bodyPr>
          <a:lstStyle/>
          <a:p>
            <a:pPr algn="ctr"/>
            <a:r>
              <a:rPr lang="en-US" sz="3600" dirty="0">
                <a:solidFill>
                  <a:schemeClr val="tx2"/>
                </a:solidFill>
              </a:rPr>
              <a:t>Dataset</a:t>
            </a:r>
          </a:p>
        </p:txBody>
      </p:sp>
      <p:grpSp>
        <p:nvGrpSpPr>
          <p:cNvPr id="27"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28"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32"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2" name="Picture 4">
            <a:extLst>
              <a:ext uri="{FF2B5EF4-FFF2-40B4-BE49-F238E27FC236}">
                <a16:creationId xmlns:a16="http://schemas.microsoft.com/office/drawing/2014/main" id="{6142FCCB-5249-FFF6-A388-95DF477A10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377"/>
          <a:stretch/>
        </p:blipFill>
        <p:spPr bwMode="auto">
          <a:xfrm>
            <a:off x="2463084" y="1163849"/>
            <a:ext cx="1679624" cy="17434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0CBA8FA-5BFE-4316-5C67-8280700E9C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155"/>
          <a:stretch/>
        </p:blipFill>
        <p:spPr bwMode="auto">
          <a:xfrm>
            <a:off x="7202477" y="1128240"/>
            <a:ext cx="1679624" cy="1731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CEB83BD-4E08-C42F-60A4-3C15D8709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9250" y="1261423"/>
            <a:ext cx="1856702" cy="14592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91CA36-7622-F919-13BA-24508701850D}"/>
              </a:ext>
            </a:extLst>
          </p:cNvPr>
          <p:cNvSpPr txBox="1"/>
          <p:nvPr/>
        </p:nvSpPr>
        <p:spPr>
          <a:xfrm>
            <a:off x="2516055" y="2954631"/>
            <a:ext cx="1797668" cy="276999"/>
          </a:xfrm>
          <a:prstGeom prst="rect">
            <a:avLst/>
          </a:prstGeom>
          <a:noFill/>
        </p:spPr>
        <p:txBody>
          <a:bodyPr wrap="square" rtlCol="0">
            <a:spAutoFit/>
          </a:bodyPr>
          <a:lstStyle/>
          <a:p>
            <a:r>
              <a:rPr lang="en-US" sz="1200" dirty="0">
                <a:solidFill>
                  <a:schemeClr val="bg2">
                    <a:lumMod val="50000"/>
                  </a:schemeClr>
                </a:solidFill>
              </a:rPr>
              <a:t>Fig: Glass Surface</a:t>
            </a:r>
          </a:p>
        </p:txBody>
      </p:sp>
      <p:pic>
        <p:nvPicPr>
          <p:cNvPr id="2060" name="Picture 12">
            <a:extLst>
              <a:ext uri="{FF2B5EF4-FFF2-40B4-BE49-F238E27FC236}">
                <a16:creationId xmlns:a16="http://schemas.microsoft.com/office/drawing/2014/main" id="{CA71902C-6DBF-D050-8DCC-35B0F6CB65FA}"/>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358822" y="3313230"/>
            <a:ext cx="3929063" cy="29467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53E26D-BA54-42A0-3C40-6F3EDB914B83}"/>
              </a:ext>
            </a:extLst>
          </p:cNvPr>
          <p:cNvSpPr txBox="1"/>
          <p:nvPr/>
        </p:nvSpPr>
        <p:spPr>
          <a:xfrm>
            <a:off x="2296220" y="6349420"/>
            <a:ext cx="3929063" cy="276999"/>
          </a:xfrm>
          <a:prstGeom prst="rect">
            <a:avLst/>
          </a:prstGeom>
          <a:noFill/>
        </p:spPr>
        <p:txBody>
          <a:bodyPr wrap="square" rtlCol="0">
            <a:spAutoFit/>
          </a:bodyPr>
          <a:lstStyle/>
          <a:p>
            <a:r>
              <a:rPr lang="en-US" sz="1200" dirty="0">
                <a:solidFill>
                  <a:schemeClr val="bg2">
                    <a:lumMod val="50000"/>
                  </a:schemeClr>
                </a:solidFill>
              </a:rPr>
              <a:t>Fig: Cell on Glass Surface </a:t>
            </a:r>
          </a:p>
        </p:txBody>
      </p:sp>
      <p:sp>
        <p:nvSpPr>
          <p:cNvPr id="10" name="TextBox 9">
            <a:extLst>
              <a:ext uri="{FF2B5EF4-FFF2-40B4-BE49-F238E27FC236}">
                <a16:creationId xmlns:a16="http://schemas.microsoft.com/office/drawing/2014/main" id="{6B0B5066-2E0C-3521-9421-79E2CF44AFF9}"/>
              </a:ext>
            </a:extLst>
          </p:cNvPr>
          <p:cNvSpPr txBox="1"/>
          <p:nvPr/>
        </p:nvSpPr>
        <p:spPr>
          <a:xfrm>
            <a:off x="6514783" y="2827907"/>
            <a:ext cx="3387853" cy="276999"/>
          </a:xfrm>
          <a:prstGeom prst="rect">
            <a:avLst/>
          </a:prstGeom>
          <a:noFill/>
        </p:spPr>
        <p:txBody>
          <a:bodyPr wrap="square" rtlCol="0">
            <a:spAutoFit/>
          </a:bodyPr>
          <a:lstStyle/>
          <a:p>
            <a:r>
              <a:rPr lang="en-US" sz="1200" dirty="0">
                <a:solidFill>
                  <a:schemeClr val="bg2">
                    <a:lumMod val="50000"/>
                  </a:schemeClr>
                </a:solidFill>
              </a:rPr>
              <a:t>Fig: PA(</a:t>
            </a:r>
            <a:r>
              <a:rPr lang="en-US" sz="1200" i="1" u="none" strike="noStrike" dirty="0">
                <a:solidFill>
                  <a:schemeClr val="bg2">
                    <a:lumMod val="50000"/>
                  </a:schemeClr>
                </a:solidFill>
                <a:effectLst/>
                <a:latin typeface="Calibri" panose="020F0502020204030204" pitchFamily="34" charset="0"/>
              </a:rPr>
              <a:t>Peptide amphiphile</a:t>
            </a:r>
            <a:r>
              <a:rPr lang="en-US" sz="1200" b="1" i="1" u="none" strike="noStrike" dirty="0">
                <a:solidFill>
                  <a:schemeClr val="bg2">
                    <a:lumMod val="50000"/>
                  </a:schemeClr>
                </a:solidFill>
                <a:effectLst/>
                <a:latin typeface="Calibri" panose="020F0502020204030204" pitchFamily="34" charset="0"/>
              </a:rPr>
              <a:t>)</a:t>
            </a:r>
            <a:r>
              <a:rPr lang="en-US" sz="1200" dirty="0">
                <a:solidFill>
                  <a:schemeClr val="bg2">
                    <a:lumMod val="50000"/>
                  </a:schemeClr>
                </a:solidFill>
              </a:rPr>
              <a:t> Coated Surface</a:t>
            </a:r>
          </a:p>
        </p:txBody>
      </p:sp>
      <p:sp>
        <p:nvSpPr>
          <p:cNvPr id="11" name="TextBox 10">
            <a:extLst>
              <a:ext uri="{FF2B5EF4-FFF2-40B4-BE49-F238E27FC236}">
                <a16:creationId xmlns:a16="http://schemas.microsoft.com/office/drawing/2014/main" id="{3D687919-3575-B314-337D-479D0F269CE4}"/>
              </a:ext>
            </a:extLst>
          </p:cNvPr>
          <p:cNvSpPr txBox="1"/>
          <p:nvPr/>
        </p:nvSpPr>
        <p:spPr>
          <a:xfrm>
            <a:off x="7805675" y="6349419"/>
            <a:ext cx="4180209" cy="276999"/>
          </a:xfrm>
          <a:prstGeom prst="rect">
            <a:avLst/>
          </a:prstGeom>
          <a:noFill/>
        </p:spPr>
        <p:txBody>
          <a:bodyPr wrap="square" rtlCol="0">
            <a:spAutoFit/>
          </a:bodyPr>
          <a:lstStyle/>
          <a:p>
            <a:r>
              <a:rPr lang="en-US" sz="1200" dirty="0">
                <a:solidFill>
                  <a:schemeClr val="bg2">
                    <a:lumMod val="50000"/>
                  </a:schemeClr>
                </a:solidFill>
              </a:rPr>
              <a:t>Fig: Cell on PA Coated Surface</a:t>
            </a:r>
          </a:p>
        </p:txBody>
      </p:sp>
      <p:sp>
        <p:nvSpPr>
          <p:cNvPr id="12" name="TextBox 11">
            <a:extLst>
              <a:ext uri="{FF2B5EF4-FFF2-40B4-BE49-F238E27FC236}">
                <a16:creationId xmlns:a16="http://schemas.microsoft.com/office/drawing/2014/main" id="{5EE0FF19-E12C-914C-70A3-7F019A702F9F}"/>
              </a:ext>
            </a:extLst>
          </p:cNvPr>
          <p:cNvSpPr txBox="1"/>
          <p:nvPr/>
        </p:nvSpPr>
        <p:spPr>
          <a:xfrm>
            <a:off x="9856353" y="2750856"/>
            <a:ext cx="1856702" cy="276999"/>
          </a:xfrm>
          <a:prstGeom prst="rect">
            <a:avLst/>
          </a:prstGeom>
          <a:noFill/>
        </p:spPr>
        <p:txBody>
          <a:bodyPr wrap="square" rtlCol="0">
            <a:spAutoFit/>
          </a:bodyPr>
          <a:lstStyle/>
          <a:p>
            <a:r>
              <a:rPr lang="en-US" sz="1200" dirty="0">
                <a:solidFill>
                  <a:schemeClr val="bg2">
                    <a:lumMod val="50000"/>
                  </a:schemeClr>
                </a:solidFill>
              </a:rPr>
              <a:t>Fig: PA with RGDS epitope</a:t>
            </a:r>
          </a:p>
        </p:txBody>
      </p:sp>
      <p:pic>
        <p:nvPicPr>
          <p:cNvPr id="13" name="2023-04-13 11-22-54">
            <a:hlinkClick r:id="" action="ppaction://media"/>
            <a:extLst>
              <a:ext uri="{FF2B5EF4-FFF2-40B4-BE49-F238E27FC236}">
                <a16:creationId xmlns:a16="http://schemas.microsoft.com/office/drawing/2014/main" id="{8FA85CDF-8051-D7F2-B4BD-211ECD623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033100" y="3093130"/>
            <a:ext cx="4235738" cy="3176803"/>
          </a:xfrm>
          <a:prstGeom prst="rect">
            <a:avLst/>
          </a:prstGeom>
        </p:spPr>
      </p:pic>
    </p:spTree>
    <p:extLst>
      <p:ext uri="{BB962C8B-B14F-4D97-AF65-F5344CB8AC3E}">
        <p14:creationId xmlns:p14="http://schemas.microsoft.com/office/powerpoint/2010/main" val="336334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71CFC-A1E9-6C3D-9B23-D6198DAD2934}"/>
              </a:ext>
            </a:extLst>
          </p:cNvPr>
          <p:cNvSpPr>
            <a:spLocks noGrp="1"/>
          </p:cNvSpPr>
          <p:nvPr>
            <p:ph type="title"/>
          </p:nvPr>
        </p:nvSpPr>
        <p:spPr>
          <a:xfrm>
            <a:off x="1181100" y="140014"/>
            <a:ext cx="9829800" cy="817674"/>
          </a:xfrm>
        </p:spPr>
        <p:txBody>
          <a:bodyPr anchor="b">
            <a:normAutofit/>
          </a:bodyPr>
          <a:lstStyle/>
          <a:p>
            <a:pPr algn="ctr"/>
            <a:r>
              <a:rPr lang="en-US" sz="3600" dirty="0">
                <a:solidFill>
                  <a:schemeClr val="tx2"/>
                </a:solidFill>
              </a:rPr>
              <a:t>Methodology</a:t>
            </a:r>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17565C16-4843-3164-A7A7-D3D2D3E57ADB}"/>
              </a:ext>
            </a:extLst>
          </p:cNvPr>
          <p:cNvSpPr txBox="1"/>
          <p:nvPr/>
        </p:nvSpPr>
        <p:spPr>
          <a:xfrm>
            <a:off x="2505587" y="5383899"/>
            <a:ext cx="3097763" cy="261610"/>
          </a:xfrm>
          <a:prstGeom prst="rect">
            <a:avLst/>
          </a:prstGeom>
          <a:noFill/>
        </p:spPr>
        <p:txBody>
          <a:bodyPr wrap="square" rtlCol="0">
            <a:spAutoFit/>
          </a:bodyPr>
          <a:lstStyle/>
          <a:p>
            <a:r>
              <a:rPr lang="en-US" sz="1100" dirty="0">
                <a:solidFill>
                  <a:schemeClr val="bg2">
                    <a:lumMod val="50000"/>
                  </a:schemeClr>
                </a:solidFill>
              </a:rPr>
              <a:t>Fig: Cell Segmentation</a:t>
            </a:r>
          </a:p>
        </p:txBody>
      </p:sp>
      <p:sp>
        <p:nvSpPr>
          <p:cNvPr id="8" name="TextBox 7">
            <a:extLst>
              <a:ext uri="{FF2B5EF4-FFF2-40B4-BE49-F238E27FC236}">
                <a16:creationId xmlns:a16="http://schemas.microsoft.com/office/drawing/2014/main" id="{0D01C2D1-BDCB-AC0C-470C-78364CD2B1F0}"/>
              </a:ext>
            </a:extLst>
          </p:cNvPr>
          <p:cNvSpPr txBox="1"/>
          <p:nvPr/>
        </p:nvSpPr>
        <p:spPr>
          <a:xfrm>
            <a:off x="7595204" y="5368510"/>
            <a:ext cx="2929812" cy="276999"/>
          </a:xfrm>
          <a:prstGeom prst="rect">
            <a:avLst/>
          </a:prstGeom>
          <a:noFill/>
        </p:spPr>
        <p:txBody>
          <a:bodyPr wrap="square" rtlCol="0">
            <a:spAutoFit/>
          </a:bodyPr>
          <a:lstStyle/>
          <a:p>
            <a:r>
              <a:rPr lang="en-US" sz="1200" dirty="0">
                <a:solidFill>
                  <a:schemeClr val="bg2">
                    <a:lumMod val="50000"/>
                  </a:schemeClr>
                </a:solidFill>
              </a:rPr>
              <a:t>Fig: Cell Movement Tracking</a:t>
            </a:r>
          </a:p>
        </p:txBody>
      </p:sp>
      <p:pic>
        <p:nvPicPr>
          <p:cNvPr id="4" name="Picture 3">
            <a:extLst>
              <a:ext uri="{FF2B5EF4-FFF2-40B4-BE49-F238E27FC236}">
                <a16:creationId xmlns:a16="http://schemas.microsoft.com/office/drawing/2014/main" id="{83792FEA-1E65-4833-D424-D38AF9AAECF2}"/>
              </a:ext>
            </a:extLst>
          </p:cNvPr>
          <p:cNvPicPr>
            <a:picLocks noChangeAspect="1"/>
          </p:cNvPicPr>
          <p:nvPr/>
        </p:nvPicPr>
        <p:blipFill>
          <a:blip r:embed="rId2"/>
          <a:stretch>
            <a:fillRect/>
          </a:stretch>
        </p:blipFill>
        <p:spPr>
          <a:xfrm>
            <a:off x="1000221" y="1714753"/>
            <a:ext cx="5276850" cy="3181350"/>
          </a:xfrm>
          <a:prstGeom prst="rect">
            <a:avLst/>
          </a:prstGeom>
        </p:spPr>
      </p:pic>
      <p:pic>
        <p:nvPicPr>
          <p:cNvPr id="13" name="Picture 12">
            <a:extLst>
              <a:ext uri="{FF2B5EF4-FFF2-40B4-BE49-F238E27FC236}">
                <a16:creationId xmlns:a16="http://schemas.microsoft.com/office/drawing/2014/main" id="{A537DB13-DAA8-26E2-85E7-4398EDB371DF}"/>
              </a:ext>
            </a:extLst>
          </p:cNvPr>
          <p:cNvPicPr>
            <a:picLocks noChangeAspect="1"/>
          </p:cNvPicPr>
          <p:nvPr/>
        </p:nvPicPr>
        <p:blipFill>
          <a:blip r:embed="rId3"/>
          <a:stretch>
            <a:fillRect/>
          </a:stretch>
        </p:blipFill>
        <p:spPr>
          <a:xfrm>
            <a:off x="6904653" y="2188381"/>
            <a:ext cx="4637434" cy="2982798"/>
          </a:xfrm>
          <a:prstGeom prst="rect">
            <a:avLst/>
          </a:prstGeom>
        </p:spPr>
      </p:pic>
    </p:spTree>
    <p:extLst>
      <p:ext uri="{BB962C8B-B14F-4D97-AF65-F5344CB8AC3E}">
        <p14:creationId xmlns:p14="http://schemas.microsoft.com/office/powerpoint/2010/main" val="237086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1903BB-EE0C-C5E5-B125-EC0067A473B8}"/>
              </a:ext>
            </a:extLst>
          </p:cNvPr>
          <p:cNvSpPr>
            <a:spLocks noGrp="1"/>
          </p:cNvSpPr>
          <p:nvPr>
            <p:ph type="title"/>
          </p:nvPr>
        </p:nvSpPr>
        <p:spPr>
          <a:xfrm>
            <a:off x="1180947" y="0"/>
            <a:ext cx="9829800" cy="1148576"/>
          </a:xfrm>
        </p:spPr>
        <p:txBody>
          <a:bodyPr anchor="b">
            <a:normAutofit/>
          </a:bodyPr>
          <a:lstStyle/>
          <a:p>
            <a:pPr algn="ctr"/>
            <a:r>
              <a:rPr lang="en-US" sz="3600" dirty="0">
                <a:solidFill>
                  <a:schemeClr val="tx2"/>
                </a:solidFill>
              </a:rPr>
              <a:t>Methodology</a:t>
            </a:r>
          </a:p>
        </p:txBody>
      </p:sp>
      <p:grpSp>
        <p:nvGrpSpPr>
          <p:cNvPr id="18" name="Group 17">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9" name="Freeform: Shape 18">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5" name="Freeform: Shape 24">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0760EC24-B9B6-4E14-AB5C-78D86799F426}"/>
              </a:ext>
            </a:extLst>
          </p:cNvPr>
          <p:cNvPicPr>
            <a:picLocks noChangeAspect="1"/>
          </p:cNvPicPr>
          <p:nvPr/>
        </p:nvPicPr>
        <p:blipFill>
          <a:blip r:embed="rId2"/>
          <a:stretch>
            <a:fillRect/>
          </a:stretch>
        </p:blipFill>
        <p:spPr>
          <a:xfrm>
            <a:off x="2993129" y="1722936"/>
            <a:ext cx="6205435" cy="4004083"/>
          </a:xfrm>
          <a:prstGeom prst="rect">
            <a:avLst/>
          </a:prstGeom>
        </p:spPr>
      </p:pic>
      <p:sp>
        <p:nvSpPr>
          <p:cNvPr id="5" name="TextBox 4">
            <a:extLst>
              <a:ext uri="{FF2B5EF4-FFF2-40B4-BE49-F238E27FC236}">
                <a16:creationId xmlns:a16="http://schemas.microsoft.com/office/drawing/2014/main" id="{56310819-0C82-BC86-DE60-25CB5CA2438F}"/>
              </a:ext>
            </a:extLst>
          </p:cNvPr>
          <p:cNvSpPr txBox="1"/>
          <p:nvPr/>
        </p:nvSpPr>
        <p:spPr>
          <a:xfrm>
            <a:off x="4842019" y="6099253"/>
            <a:ext cx="5196469" cy="261610"/>
          </a:xfrm>
          <a:prstGeom prst="rect">
            <a:avLst/>
          </a:prstGeom>
          <a:noFill/>
        </p:spPr>
        <p:txBody>
          <a:bodyPr wrap="square" rtlCol="0">
            <a:spAutoFit/>
          </a:bodyPr>
          <a:lstStyle/>
          <a:p>
            <a:r>
              <a:rPr lang="en-US" sz="1100" dirty="0">
                <a:solidFill>
                  <a:schemeClr val="bg2">
                    <a:lumMod val="50000"/>
                  </a:schemeClr>
                </a:solidFill>
              </a:rPr>
              <a:t>Fig: U-Net architecture[</a:t>
            </a:r>
            <a:r>
              <a:rPr lang="en-US" sz="1100" dirty="0">
                <a:solidFill>
                  <a:schemeClr val="tx2"/>
                </a:solidFill>
              </a:rPr>
              <a:t>https://arxiv.org/pdf/1505.04597.pdf</a:t>
            </a:r>
            <a:r>
              <a:rPr lang="en-US" sz="1100" dirty="0">
                <a:solidFill>
                  <a:schemeClr val="bg2">
                    <a:lumMod val="50000"/>
                  </a:schemeClr>
                </a:solidFill>
              </a:rPr>
              <a:t>]</a:t>
            </a:r>
          </a:p>
        </p:txBody>
      </p:sp>
      <p:pic>
        <p:nvPicPr>
          <p:cNvPr id="7" name="Picture 6">
            <a:extLst>
              <a:ext uri="{FF2B5EF4-FFF2-40B4-BE49-F238E27FC236}">
                <a16:creationId xmlns:a16="http://schemas.microsoft.com/office/drawing/2014/main" id="{750CBDBA-715D-A14E-BD91-D3D4C451F22A}"/>
              </a:ext>
            </a:extLst>
          </p:cNvPr>
          <p:cNvPicPr>
            <a:picLocks noChangeAspect="1"/>
          </p:cNvPicPr>
          <p:nvPr/>
        </p:nvPicPr>
        <p:blipFill>
          <a:blip r:embed="rId3"/>
          <a:stretch>
            <a:fillRect/>
          </a:stretch>
        </p:blipFill>
        <p:spPr>
          <a:xfrm>
            <a:off x="1644810" y="2229798"/>
            <a:ext cx="1333500" cy="790575"/>
          </a:xfrm>
          <a:prstGeom prst="rect">
            <a:avLst/>
          </a:prstGeom>
        </p:spPr>
      </p:pic>
      <p:pic>
        <p:nvPicPr>
          <p:cNvPr id="9" name="Picture 8">
            <a:extLst>
              <a:ext uri="{FF2B5EF4-FFF2-40B4-BE49-F238E27FC236}">
                <a16:creationId xmlns:a16="http://schemas.microsoft.com/office/drawing/2014/main" id="{B63BDC7E-43FC-DB6E-BE4B-8677F46F7E0A}"/>
              </a:ext>
            </a:extLst>
          </p:cNvPr>
          <p:cNvPicPr>
            <a:picLocks noChangeAspect="1"/>
          </p:cNvPicPr>
          <p:nvPr/>
        </p:nvPicPr>
        <p:blipFill>
          <a:blip r:embed="rId4"/>
          <a:stretch>
            <a:fillRect/>
          </a:stretch>
        </p:blipFill>
        <p:spPr>
          <a:xfrm>
            <a:off x="9213384" y="2244583"/>
            <a:ext cx="1287312" cy="823416"/>
          </a:xfrm>
          <a:prstGeom prst="rect">
            <a:avLst/>
          </a:prstGeom>
        </p:spPr>
      </p:pic>
    </p:spTree>
    <p:extLst>
      <p:ext uri="{BB962C8B-B14F-4D97-AF65-F5344CB8AC3E}">
        <p14:creationId xmlns:p14="http://schemas.microsoft.com/office/powerpoint/2010/main" val="272445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E72B2-8C43-9005-31F7-C1B81EC33898}"/>
              </a:ext>
            </a:extLst>
          </p:cNvPr>
          <p:cNvSpPr>
            <a:spLocks noGrp="1"/>
          </p:cNvSpPr>
          <p:nvPr>
            <p:ph type="title"/>
          </p:nvPr>
        </p:nvSpPr>
        <p:spPr>
          <a:xfrm>
            <a:off x="1179576" y="156117"/>
            <a:ext cx="9829800" cy="925551"/>
          </a:xfrm>
        </p:spPr>
        <p:txBody>
          <a:bodyPr anchor="b">
            <a:normAutofit/>
          </a:bodyPr>
          <a:lstStyle/>
          <a:p>
            <a:pPr algn="ctr"/>
            <a:r>
              <a:rPr lang="en-US" sz="3600" kern="1200" dirty="0">
                <a:solidFill>
                  <a:schemeClr val="tx2"/>
                </a:solidFill>
                <a:latin typeface="+mj-lt"/>
                <a:ea typeface="+mj-ea"/>
                <a:cs typeface="+mj-cs"/>
              </a:rPr>
              <a:t>Segmentation </a:t>
            </a:r>
            <a:r>
              <a:rPr lang="en-US" sz="3600" dirty="0">
                <a:solidFill>
                  <a:schemeClr val="tx2"/>
                </a:solidFill>
              </a:rPr>
              <a:t>Accuracy</a:t>
            </a:r>
          </a:p>
        </p:txBody>
      </p:sp>
      <p:grpSp>
        <p:nvGrpSpPr>
          <p:cNvPr id="31" name="Group 30">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32" name="Freeform: Shape 31">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38" name="Freeform: Shape 37">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1" name="Freeform: Shape 40">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4">
            <a:extLst>
              <a:ext uri="{FF2B5EF4-FFF2-40B4-BE49-F238E27FC236}">
                <a16:creationId xmlns:a16="http://schemas.microsoft.com/office/drawing/2014/main" id="{ED9D2D21-81B4-D103-78BE-1922E18CCC88}"/>
              </a:ext>
            </a:extLst>
          </p:cNvPr>
          <p:cNvGraphicFramePr>
            <a:graphicFrameLocks noGrp="1"/>
          </p:cNvGraphicFramePr>
          <p:nvPr>
            <p:extLst>
              <p:ext uri="{D42A27DB-BD31-4B8C-83A1-F6EECF244321}">
                <p14:modId xmlns:p14="http://schemas.microsoft.com/office/powerpoint/2010/main" val="3401973666"/>
              </p:ext>
            </p:extLst>
          </p:nvPr>
        </p:nvGraphicFramePr>
        <p:xfrm>
          <a:off x="350858" y="1776671"/>
          <a:ext cx="5630063" cy="1883869"/>
        </p:xfrm>
        <a:graphic>
          <a:graphicData uri="http://schemas.openxmlformats.org/drawingml/2006/table">
            <a:tbl>
              <a:tblPr firstRow="1" bandRow="1">
                <a:tableStyleId>{5C22544A-7EE6-4342-B048-85BDC9FD1C3A}</a:tableStyleId>
              </a:tblPr>
              <a:tblGrid>
                <a:gridCol w="2783158">
                  <a:extLst>
                    <a:ext uri="{9D8B030D-6E8A-4147-A177-3AD203B41FA5}">
                      <a16:colId xmlns:a16="http://schemas.microsoft.com/office/drawing/2014/main" val="931591691"/>
                    </a:ext>
                  </a:extLst>
                </a:gridCol>
                <a:gridCol w="2846905">
                  <a:extLst>
                    <a:ext uri="{9D8B030D-6E8A-4147-A177-3AD203B41FA5}">
                      <a16:colId xmlns:a16="http://schemas.microsoft.com/office/drawing/2014/main" val="3585596983"/>
                    </a:ext>
                  </a:extLst>
                </a:gridCol>
              </a:tblGrid>
              <a:tr h="356770">
                <a:tc>
                  <a:txBody>
                    <a:bodyPr/>
                    <a:lstStyle/>
                    <a:p>
                      <a:r>
                        <a:rPr lang="en-US" sz="1900"/>
                        <a:t>Accuracy Matrix</a:t>
                      </a:r>
                    </a:p>
                  </a:txBody>
                  <a:tcPr marL="95041" marR="95041" marT="47521" marB="47521"/>
                </a:tc>
                <a:tc>
                  <a:txBody>
                    <a:bodyPr/>
                    <a:lstStyle/>
                    <a:p>
                      <a:r>
                        <a:rPr lang="en-US" sz="1900" dirty="0"/>
                        <a:t>Accuracy</a:t>
                      </a:r>
                    </a:p>
                  </a:txBody>
                  <a:tcPr marL="95041" marR="95041" marT="47521" marB="47521"/>
                </a:tc>
                <a:extLst>
                  <a:ext uri="{0D108BD9-81ED-4DB2-BD59-A6C34878D82A}">
                    <a16:rowId xmlns:a16="http://schemas.microsoft.com/office/drawing/2014/main" val="227606596"/>
                  </a:ext>
                </a:extLst>
              </a:tr>
              <a:tr h="1499267">
                <a:tc>
                  <a:txBody>
                    <a:bodyPr/>
                    <a:lstStyle/>
                    <a:p>
                      <a:r>
                        <a:rPr lang="en-US" sz="1900" dirty="0" err="1">
                          <a:solidFill>
                            <a:schemeClr val="tx2"/>
                          </a:solidFill>
                        </a:rPr>
                        <a:t>IoU</a:t>
                      </a:r>
                      <a:r>
                        <a:rPr lang="en-US" sz="1900" dirty="0">
                          <a:solidFill>
                            <a:schemeClr val="tx2"/>
                          </a:solidFill>
                        </a:rPr>
                        <a:t> Accuracy</a:t>
                      </a:r>
                    </a:p>
                    <a:p>
                      <a:r>
                        <a:rPr lang="en-US" sz="1900" dirty="0"/>
                        <a:t>       </a:t>
                      </a:r>
                      <a:r>
                        <a:rPr lang="en-US" sz="1700" dirty="0">
                          <a:solidFill>
                            <a:schemeClr val="tx2"/>
                          </a:solidFill>
                        </a:rPr>
                        <a:t>Background accuracy</a:t>
                      </a:r>
                    </a:p>
                    <a:p>
                      <a:r>
                        <a:rPr lang="en-US" sz="1700" dirty="0"/>
                        <a:t>        </a:t>
                      </a:r>
                      <a:r>
                        <a:rPr lang="en-US" sz="1700" dirty="0">
                          <a:solidFill>
                            <a:schemeClr val="tx2"/>
                          </a:solidFill>
                        </a:rPr>
                        <a:t>Cell accuracy</a:t>
                      </a:r>
                    </a:p>
                    <a:p>
                      <a:r>
                        <a:rPr lang="en-US" sz="1700" dirty="0"/>
                        <a:t>        </a:t>
                      </a:r>
                      <a:r>
                        <a:rPr lang="en-US" sz="1700" dirty="0" err="1">
                          <a:solidFill>
                            <a:schemeClr val="tx2"/>
                          </a:solidFill>
                        </a:rPr>
                        <a:t>Denditric</a:t>
                      </a:r>
                      <a:r>
                        <a:rPr lang="en-US" sz="1700" dirty="0">
                          <a:solidFill>
                            <a:schemeClr val="tx2"/>
                          </a:solidFill>
                        </a:rPr>
                        <a:t> Process accuracy</a:t>
                      </a:r>
                      <a:endParaRPr lang="en-US" sz="1700" dirty="0"/>
                    </a:p>
                  </a:txBody>
                  <a:tcPr marL="95041" marR="95041" marT="47521" marB="475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solidFill>
                            <a:schemeClr val="tx2"/>
                          </a:solidFill>
                        </a:rPr>
                        <a:t>86.76%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solidFill>
                            <a:schemeClr val="tx2"/>
                          </a:solidFill>
                        </a:rPr>
                        <a:t>    </a:t>
                      </a:r>
                      <a:r>
                        <a:rPr lang="en-US" sz="1700" dirty="0">
                          <a:solidFill>
                            <a:schemeClr val="tx2"/>
                          </a:solidFill>
                        </a:rPr>
                        <a:t>99.33%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solidFill>
                            <a:schemeClr val="tx2"/>
                          </a:solidFill>
                        </a:rPr>
                        <a:t>    90.58%</a:t>
                      </a:r>
                    </a:p>
                    <a:p>
                      <a:r>
                        <a:rPr lang="en-US" sz="1700" dirty="0"/>
                        <a:t>    </a:t>
                      </a:r>
                      <a:r>
                        <a:rPr lang="en-US" sz="1700" dirty="0">
                          <a:solidFill>
                            <a:schemeClr val="tx2"/>
                          </a:solidFill>
                        </a:rPr>
                        <a:t>70.37%</a:t>
                      </a:r>
                      <a:endParaRPr lang="en-US" sz="1700" dirty="0"/>
                    </a:p>
                  </a:txBody>
                  <a:tcPr marL="95041" marR="95041" marT="47521" marB="47521"/>
                </a:tc>
                <a:extLst>
                  <a:ext uri="{0D108BD9-81ED-4DB2-BD59-A6C34878D82A}">
                    <a16:rowId xmlns:a16="http://schemas.microsoft.com/office/drawing/2014/main" val="1798370230"/>
                  </a:ext>
                </a:extLst>
              </a:tr>
            </a:tbl>
          </a:graphicData>
        </a:graphic>
      </p:graphicFrame>
      <p:pic>
        <p:nvPicPr>
          <p:cNvPr id="5" name="Content Placeholder 4" descr="A picture containing text, indoor&#10;&#10;Description automatically generated">
            <a:extLst>
              <a:ext uri="{FF2B5EF4-FFF2-40B4-BE49-F238E27FC236}">
                <a16:creationId xmlns:a16="http://schemas.microsoft.com/office/drawing/2014/main" id="{6212D77C-76D2-41A9-564E-893FF0A78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252" y="4123910"/>
            <a:ext cx="5626352" cy="1927024"/>
          </a:xfrm>
          <a:prstGeom prst="rect">
            <a:avLst/>
          </a:prstGeom>
        </p:spPr>
      </p:pic>
      <p:pic>
        <p:nvPicPr>
          <p:cNvPr id="8" name="Content Placeholder 4" descr="A picture containing text&#10;&#10;Description automatically generated">
            <a:extLst>
              <a:ext uri="{FF2B5EF4-FFF2-40B4-BE49-F238E27FC236}">
                <a16:creationId xmlns:a16="http://schemas.microsoft.com/office/drawing/2014/main" id="{7F493712-9803-E988-A493-340AA91198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69586" y="1541735"/>
            <a:ext cx="5729130" cy="196222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B08DB354-3548-0C2B-9AB7-BA8CCC586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59" y="4097683"/>
            <a:ext cx="5745142" cy="1960580"/>
          </a:xfrm>
          <a:prstGeom prst="rect">
            <a:avLst/>
          </a:prstGeom>
        </p:spPr>
      </p:pic>
      <p:sp>
        <p:nvSpPr>
          <p:cNvPr id="10" name="TextBox 9">
            <a:extLst>
              <a:ext uri="{FF2B5EF4-FFF2-40B4-BE49-F238E27FC236}">
                <a16:creationId xmlns:a16="http://schemas.microsoft.com/office/drawing/2014/main" id="{48FC87C0-6B43-C97E-E6D2-B5D72A321CE1}"/>
              </a:ext>
            </a:extLst>
          </p:cNvPr>
          <p:cNvSpPr txBox="1"/>
          <p:nvPr/>
        </p:nvSpPr>
        <p:spPr>
          <a:xfrm>
            <a:off x="494522" y="6251510"/>
            <a:ext cx="5486400" cy="244682"/>
          </a:xfrm>
          <a:prstGeom prst="rect">
            <a:avLst/>
          </a:prstGeom>
          <a:noFill/>
        </p:spPr>
        <p:txBody>
          <a:bodyPr wrap="square" rtlCol="0">
            <a:spAutoFit/>
          </a:bodyPr>
          <a:lstStyle/>
          <a:p>
            <a:pPr>
              <a:lnSpc>
                <a:spcPct val="90000"/>
              </a:lnSpc>
              <a:spcAft>
                <a:spcPts val="600"/>
              </a:spcAft>
            </a:pPr>
            <a:r>
              <a:rPr lang="en-US" sz="1100" dirty="0">
                <a:solidFill>
                  <a:schemeClr val="bg2">
                    <a:lumMod val="50000"/>
                  </a:schemeClr>
                </a:solidFill>
              </a:rPr>
              <a:t>Fig: Result of Segmentation(Red is background, Blue is cell, Green is dendritic process)</a:t>
            </a:r>
          </a:p>
        </p:txBody>
      </p:sp>
      <p:sp>
        <p:nvSpPr>
          <p:cNvPr id="11" name="TextBox 10">
            <a:extLst>
              <a:ext uri="{FF2B5EF4-FFF2-40B4-BE49-F238E27FC236}">
                <a16:creationId xmlns:a16="http://schemas.microsoft.com/office/drawing/2014/main" id="{2D7C0915-4915-1CDE-C429-E8487697219D}"/>
              </a:ext>
            </a:extLst>
          </p:cNvPr>
          <p:cNvSpPr txBox="1"/>
          <p:nvPr/>
        </p:nvSpPr>
        <p:spPr>
          <a:xfrm>
            <a:off x="6498850" y="3632708"/>
            <a:ext cx="5470601" cy="538609"/>
          </a:xfrm>
          <a:prstGeom prst="rect">
            <a:avLst/>
          </a:prstGeom>
          <a:noFill/>
        </p:spPr>
        <p:txBody>
          <a:bodyPr wrap="square" rtlCol="0">
            <a:spAutoFit/>
          </a:bodyPr>
          <a:lstStyle/>
          <a:p>
            <a:r>
              <a:rPr lang="en-US" sz="1100" dirty="0">
                <a:solidFill>
                  <a:schemeClr val="bg2">
                    <a:lumMod val="50000"/>
                  </a:schemeClr>
                </a:solidFill>
              </a:rPr>
              <a:t>Fig: Result of Segmentation(Red is background, Blue is cell, Green is dendritic process)</a:t>
            </a:r>
          </a:p>
          <a:p>
            <a:endParaRPr lang="en-US" dirty="0"/>
          </a:p>
        </p:txBody>
      </p:sp>
      <p:sp>
        <p:nvSpPr>
          <p:cNvPr id="12" name="TextBox 11">
            <a:extLst>
              <a:ext uri="{FF2B5EF4-FFF2-40B4-BE49-F238E27FC236}">
                <a16:creationId xmlns:a16="http://schemas.microsoft.com/office/drawing/2014/main" id="{FEF09F4B-6745-E43E-9BFC-601905323B4E}"/>
              </a:ext>
            </a:extLst>
          </p:cNvPr>
          <p:cNvSpPr txBox="1"/>
          <p:nvPr/>
        </p:nvSpPr>
        <p:spPr>
          <a:xfrm>
            <a:off x="6498850" y="6275581"/>
            <a:ext cx="5599866" cy="538609"/>
          </a:xfrm>
          <a:prstGeom prst="rect">
            <a:avLst/>
          </a:prstGeom>
          <a:noFill/>
        </p:spPr>
        <p:txBody>
          <a:bodyPr wrap="square" rtlCol="0">
            <a:spAutoFit/>
          </a:bodyPr>
          <a:lstStyle/>
          <a:p>
            <a:r>
              <a:rPr lang="en-US" sz="1100" dirty="0">
                <a:solidFill>
                  <a:schemeClr val="bg2">
                    <a:lumMod val="50000"/>
                  </a:schemeClr>
                </a:solidFill>
              </a:rPr>
              <a:t>Fig: Result of Segmentation(Red is background, Blue is cell, Green is dendritic process)</a:t>
            </a:r>
          </a:p>
          <a:p>
            <a:endParaRPr lang="en-US" dirty="0"/>
          </a:p>
        </p:txBody>
      </p:sp>
    </p:spTree>
    <p:extLst>
      <p:ext uri="{BB962C8B-B14F-4D97-AF65-F5344CB8AC3E}">
        <p14:creationId xmlns:p14="http://schemas.microsoft.com/office/powerpoint/2010/main" val="2899538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839C83B4-CCB6-412E-B7FF-BA0CF31B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1BA989C-D286-48D4-B3F1-84F3CBF09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89" name="Group 88">
            <a:extLst>
              <a:ext uri="{FF2B5EF4-FFF2-40B4-BE49-F238E27FC236}">
                <a16:creationId xmlns:a16="http://schemas.microsoft.com/office/drawing/2014/main" id="{98925B56-689F-4DFB-8FD0-9BB9D8DE8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179493" cy="2385844"/>
            <a:chOff x="-305" y="-1"/>
            <a:chExt cx="3832880" cy="2876136"/>
          </a:xfrm>
        </p:grpSpPr>
        <p:sp>
          <p:nvSpPr>
            <p:cNvPr id="90" name="Freeform: Shape 89">
              <a:extLst>
                <a:ext uri="{FF2B5EF4-FFF2-40B4-BE49-F238E27FC236}">
                  <a16:creationId xmlns:a16="http://schemas.microsoft.com/office/drawing/2014/main" id="{B9233DCD-C902-4E2F-ABB5-F2498FBB5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725B7C80-EAF5-443A-8461-946150B5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68CD3602-8169-45DE-B122-457CF0F102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873D416A-6D94-4560-9975-67C1FD20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A7EE5FDC-1EEC-4871-BD9E-EF321D5F89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53321" y="4487852"/>
            <a:ext cx="2747353" cy="2375262"/>
            <a:chOff x="-305" y="-4155"/>
            <a:chExt cx="2514948" cy="2174333"/>
          </a:xfrm>
        </p:grpSpPr>
        <p:sp>
          <p:nvSpPr>
            <p:cNvPr id="96" name="Freeform: Shape 95">
              <a:extLst>
                <a:ext uri="{FF2B5EF4-FFF2-40B4-BE49-F238E27FC236}">
                  <a16:creationId xmlns:a16="http://schemas.microsoft.com/office/drawing/2014/main" id="{6DE1D26D-7254-43D9-9405-A77E66782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758F69F4-6E29-4950-A92E-ADD768EC8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BA0AEE0D-D2B5-4616-8383-D61A58F06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99" name="Freeform: Shape 98">
              <a:extLst>
                <a:ext uri="{FF2B5EF4-FFF2-40B4-BE49-F238E27FC236}">
                  <a16:creationId xmlns:a16="http://schemas.microsoft.com/office/drawing/2014/main" id="{2EA69949-F890-4A2C-84CB-7F0EAF6BD2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25" name="Content Placeholder 24">
            <a:extLst>
              <a:ext uri="{FF2B5EF4-FFF2-40B4-BE49-F238E27FC236}">
                <a16:creationId xmlns:a16="http://schemas.microsoft.com/office/drawing/2014/main" id="{A4EB7D42-7EC9-0E8E-CC5A-1FD44D8E90EA}"/>
              </a:ext>
            </a:extLst>
          </p:cNvPr>
          <p:cNvGraphicFramePr>
            <a:graphicFrameLocks noGrp="1"/>
          </p:cNvGraphicFramePr>
          <p:nvPr>
            <p:ph idx="1"/>
            <p:extLst>
              <p:ext uri="{D42A27DB-BD31-4B8C-83A1-F6EECF244321}">
                <p14:modId xmlns:p14="http://schemas.microsoft.com/office/powerpoint/2010/main" val="488696316"/>
              </p:ext>
            </p:extLst>
          </p:nvPr>
        </p:nvGraphicFramePr>
        <p:xfrm>
          <a:off x="1203017" y="3691969"/>
          <a:ext cx="4312717" cy="28124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27">
            <a:extLst>
              <a:ext uri="{FF2B5EF4-FFF2-40B4-BE49-F238E27FC236}">
                <a16:creationId xmlns:a16="http://schemas.microsoft.com/office/drawing/2014/main" id="{5F0C3CE9-FC1D-E254-5945-68692F1CAD0D}"/>
              </a:ext>
            </a:extLst>
          </p:cNvPr>
          <p:cNvGraphicFramePr>
            <a:graphicFrameLocks/>
          </p:cNvGraphicFramePr>
          <p:nvPr>
            <p:extLst>
              <p:ext uri="{D42A27DB-BD31-4B8C-83A1-F6EECF244321}">
                <p14:modId xmlns:p14="http://schemas.microsoft.com/office/powerpoint/2010/main" val="3680740690"/>
              </p:ext>
            </p:extLst>
          </p:nvPr>
        </p:nvGraphicFramePr>
        <p:xfrm>
          <a:off x="1300755" y="1432504"/>
          <a:ext cx="4117239" cy="23029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E01CE8AB-E564-D910-E283-BD303CE184E3}"/>
              </a:ext>
            </a:extLst>
          </p:cNvPr>
          <p:cNvGraphicFramePr>
            <a:graphicFrameLocks/>
          </p:cNvGraphicFramePr>
          <p:nvPr>
            <p:extLst>
              <p:ext uri="{D42A27DB-BD31-4B8C-83A1-F6EECF244321}">
                <p14:modId xmlns:p14="http://schemas.microsoft.com/office/powerpoint/2010/main" val="3007025177"/>
              </p:ext>
            </p:extLst>
          </p:nvPr>
        </p:nvGraphicFramePr>
        <p:xfrm>
          <a:off x="6951305" y="1590939"/>
          <a:ext cx="3800021" cy="21842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35">
            <a:extLst>
              <a:ext uri="{FF2B5EF4-FFF2-40B4-BE49-F238E27FC236}">
                <a16:creationId xmlns:a16="http://schemas.microsoft.com/office/drawing/2014/main" id="{075487DA-B972-5570-9C53-DEF390C3296A}"/>
              </a:ext>
            </a:extLst>
          </p:cNvPr>
          <p:cNvGraphicFramePr>
            <a:graphicFrameLocks/>
          </p:cNvGraphicFramePr>
          <p:nvPr>
            <p:extLst>
              <p:ext uri="{D42A27DB-BD31-4B8C-83A1-F6EECF244321}">
                <p14:modId xmlns:p14="http://schemas.microsoft.com/office/powerpoint/2010/main" val="1123136970"/>
              </p:ext>
            </p:extLst>
          </p:nvPr>
        </p:nvGraphicFramePr>
        <p:xfrm>
          <a:off x="6676268" y="4389902"/>
          <a:ext cx="4033030" cy="1991703"/>
        </p:xfrm>
        <a:graphic>
          <a:graphicData uri="http://schemas.openxmlformats.org/drawingml/2006/chart">
            <c:chart xmlns:c="http://schemas.openxmlformats.org/drawingml/2006/chart" xmlns:r="http://schemas.openxmlformats.org/officeDocument/2006/relationships" r:id="rId5"/>
          </a:graphicData>
        </a:graphic>
      </p:graphicFrame>
      <p:sp>
        <p:nvSpPr>
          <p:cNvPr id="42" name="TextBox 41">
            <a:extLst>
              <a:ext uri="{FF2B5EF4-FFF2-40B4-BE49-F238E27FC236}">
                <a16:creationId xmlns:a16="http://schemas.microsoft.com/office/drawing/2014/main" id="{69A08EAC-AC0C-37B2-F2A2-EA5957424D10}"/>
              </a:ext>
            </a:extLst>
          </p:cNvPr>
          <p:cNvSpPr txBox="1"/>
          <p:nvPr/>
        </p:nvSpPr>
        <p:spPr>
          <a:xfrm>
            <a:off x="3610947" y="353564"/>
            <a:ext cx="4805265" cy="646331"/>
          </a:xfrm>
          <a:prstGeom prst="rect">
            <a:avLst/>
          </a:prstGeom>
          <a:noFill/>
        </p:spPr>
        <p:txBody>
          <a:bodyPr wrap="square" rtlCol="0">
            <a:spAutoFit/>
          </a:bodyPr>
          <a:lstStyle/>
          <a:p>
            <a:r>
              <a:rPr lang="en-US" sz="3600" dirty="0">
                <a:solidFill>
                  <a:schemeClr val="tx2"/>
                </a:solidFill>
                <a:latin typeface="+mj-lt"/>
                <a:ea typeface="+mj-ea"/>
                <a:cs typeface="+mj-cs"/>
              </a:rPr>
              <a:t>Cell Movement Accuracy</a:t>
            </a:r>
            <a:endParaRPr lang="en-US" sz="3600" dirty="0">
              <a:solidFill>
                <a:schemeClr val="tx2"/>
              </a:solidFill>
            </a:endParaRPr>
          </a:p>
        </p:txBody>
      </p:sp>
      <p:sp>
        <p:nvSpPr>
          <p:cNvPr id="2" name="TextBox 1">
            <a:extLst>
              <a:ext uri="{FF2B5EF4-FFF2-40B4-BE49-F238E27FC236}">
                <a16:creationId xmlns:a16="http://schemas.microsoft.com/office/drawing/2014/main" id="{8A4295CE-8D5F-367A-988B-2AAA1EA1A2C5}"/>
              </a:ext>
            </a:extLst>
          </p:cNvPr>
          <p:cNvSpPr txBox="1"/>
          <p:nvPr/>
        </p:nvSpPr>
        <p:spPr>
          <a:xfrm>
            <a:off x="954095" y="1050110"/>
            <a:ext cx="10067731" cy="369332"/>
          </a:xfrm>
          <a:prstGeom prst="rect">
            <a:avLst/>
          </a:prstGeom>
          <a:noFill/>
        </p:spPr>
        <p:txBody>
          <a:bodyPr wrap="square" rtlCol="0">
            <a:spAutoFit/>
          </a:bodyPr>
          <a:lstStyle/>
          <a:p>
            <a:r>
              <a:rPr lang="en-US" dirty="0"/>
              <a:t>We have tracked total forty frames for thirty cells. Here is the result of eight frames:</a:t>
            </a:r>
          </a:p>
        </p:txBody>
      </p:sp>
    </p:spTree>
    <p:extLst>
      <p:ext uri="{BB962C8B-B14F-4D97-AF65-F5344CB8AC3E}">
        <p14:creationId xmlns:p14="http://schemas.microsoft.com/office/powerpoint/2010/main" val="1352944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68" name="Group 67">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69" name="Freeform: Shape 68">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75" name="Freeform: Shape 74">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itle 4">
            <a:extLst>
              <a:ext uri="{FF2B5EF4-FFF2-40B4-BE49-F238E27FC236}">
                <a16:creationId xmlns:a16="http://schemas.microsoft.com/office/drawing/2014/main" id="{319A926D-774D-1D47-9611-D479FD10BAC4}"/>
              </a:ext>
            </a:extLst>
          </p:cNvPr>
          <p:cNvSpPr>
            <a:spLocks noGrp="1"/>
          </p:cNvSpPr>
          <p:nvPr>
            <p:ph type="title"/>
          </p:nvPr>
        </p:nvSpPr>
        <p:spPr>
          <a:xfrm>
            <a:off x="3808324" y="531845"/>
            <a:ext cx="7545475" cy="612743"/>
          </a:xfrm>
        </p:spPr>
        <p:txBody>
          <a:bodyPr>
            <a:normAutofit fontScale="90000"/>
          </a:bodyPr>
          <a:lstStyle/>
          <a:p>
            <a:r>
              <a:rPr lang="en-US" sz="4400" dirty="0">
                <a:solidFill>
                  <a:schemeClr val="tx2"/>
                </a:solidFill>
                <a:latin typeface="+mj-lt"/>
                <a:ea typeface="+mj-ea"/>
                <a:cs typeface="+mj-cs"/>
              </a:rPr>
              <a:t>Cell Movement Accuracy</a:t>
            </a:r>
            <a:br>
              <a:rPr lang="en-US" sz="4400" dirty="0">
                <a:solidFill>
                  <a:schemeClr val="tx2"/>
                </a:solidFill>
              </a:rPr>
            </a:br>
            <a:endParaRPr lang="en-US" dirty="0"/>
          </a:p>
        </p:txBody>
      </p:sp>
      <p:graphicFrame>
        <p:nvGraphicFramePr>
          <p:cNvPr id="9" name="Content Placeholder 8">
            <a:extLst>
              <a:ext uri="{FF2B5EF4-FFF2-40B4-BE49-F238E27FC236}">
                <a16:creationId xmlns:a16="http://schemas.microsoft.com/office/drawing/2014/main" id="{C7359CBB-F697-D043-4228-CBF8F0FDDC7D}"/>
              </a:ext>
            </a:extLst>
          </p:cNvPr>
          <p:cNvGraphicFramePr>
            <a:graphicFrameLocks noGrp="1"/>
          </p:cNvGraphicFramePr>
          <p:nvPr>
            <p:ph idx="1"/>
            <p:extLst>
              <p:ext uri="{D42A27DB-BD31-4B8C-83A1-F6EECF244321}">
                <p14:modId xmlns:p14="http://schemas.microsoft.com/office/powerpoint/2010/main" val="595420066"/>
              </p:ext>
            </p:extLst>
          </p:nvPr>
        </p:nvGraphicFramePr>
        <p:xfrm>
          <a:off x="876301" y="1579526"/>
          <a:ext cx="4248150" cy="19843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DF3456EE-C549-8218-8D29-C351DFB7AB5F}"/>
              </a:ext>
            </a:extLst>
          </p:cNvPr>
          <p:cNvGraphicFramePr>
            <a:graphicFrameLocks/>
          </p:cNvGraphicFramePr>
          <p:nvPr>
            <p:extLst>
              <p:ext uri="{D42A27DB-BD31-4B8C-83A1-F6EECF244321}">
                <p14:modId xmlns:p14="http://schemas.microsoft.com/office/powerpoint/2010/main" val="1734041723"/>
              </p:ext>
            </p:extLst>
          </p:nvPr>
        </p:nvGraphicFramePr>
        <p:xfrm>
          <a:off x="6867330" y="1529635"/>
          <a:ext cx="3944515" cy="20233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A8D782BC-10C8-9274-48BB-BB9DBEEAFFD4}"/>
              </a:ext>
            </a:extLst>
          </p:cNvPr>
          <p:cNvGraphicFramePr>
            <a:graphicFrameLocks/>
          </p:cNvGraphicFramePr>
          <p:nvPr>
            <p:extLst>
              <p:ext uri="{D42A27DB-BD31-4B8C-83A1-F6EECF244321}">
                <p14:modId xmlns:p14="http://schemas.microsoft.com/office/powerpoint/2010/main" val="402658957"/>
              </p:ext>
            </p:extLst>
          </p:nvPr>
        </p:nvGraphicFramePr>
        <p:xfrm>
          <a:off x="6524500" y="4042093"/>
          <a:ext cx="4409721" cy="21701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FF0B4648-1F37-5AAE-47BD-B408100E0FCF}"/>
              </a:ext>
            </a:extLst>
          </p:cNvPr>
          <p:cNvGraphicFramePr>
            <a:graphicFrameLocks/>
          </p:cNvGraphicFramePr>
          <p:nvPr>
            <p:extLst>
              <p:ext uri="{D42A27DB-BD31-4B8C-83A1-F6EECF244321}">
                <p14:modId xmlns:p14="http://schemas.microsoft.com/office/powerpoint/2010/main" val="1976110125"/>
              </p:ext>
            </p:extLst>
          </p:nvPr>
        </p:nvGraphicFramePr>
        <p:xfrm>
          <a:off x="1008786" y="3949072"/>
          <a:ext cx="4409721" cy="205079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83668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4697</TotalTime>
  <Words>325</Words>
  <Application>Microsoft Office PowerPoint</Application>
  <PresentationFormat>Widescreen</PresentationFormat>
  <Paragraphs>61</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Using Deep Learning to Understand Dendritic Process-directed Cell Movement on Nanofiber Substrate</vt:lpstr>
      <vt:lpstr>Outline</vt:lpstr>
      <vt:lpstr>Motivation</vt:lpstr>
      <vt:lpstr>Dataset</vt:lpstr>
      <vt:lpstr>Methodology</vt:lpstr>
      <vt:lpstr>Methodology</vt:lpstr>
      <vt:lpstr>Segmentation Accuracy</vt:lpstr>
      <vt:lpstr>PowerPoint Presentation</vt:lpstr>
      <vt:lpstr>Cell Movement Accuracy </vt:lpstr>
      <vt:lpstr>Discussion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deep learning to understand dendritic process-directed cell movement on nanofiber substrate</dc:title>
  <dc:creator>Swati</dc:creator>
  <cp:lastModifiedBy>Swati</cp:lastModifiedBy>
  <cp:revision>15</cp:revision>
  <dcterms:created xsi:type="dcterms:W3CDTF">2023-04-07T17:35:48Z</dcterms:created>
  <dcterms:modified xsi:type="dcterms:W3CDTF">2023-04-14T13:09:10Z</dcterms:modified>
</cp:coreProperties>
</file>